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slideLayouts/slideLayout5.xml" ContentType="application/vnd.openxmlformats-officedocument.presentationml.slideLayout+xml"/>
  <Override PartName="/ppt/theme/theme6.xml" ContentType="application/vnd.openxmlformats-officedocument.theme+xml"/>
  <Override PartName="/ppt/slideLayouts/slideLayout6.xml" ContentType="application/vnd.openxmlformats-officedocument.presentationml.slideLayout+xml"/>
  <Override PartName="/ppt/theme/theme7.xml" ContentType="application/vnd.openxmlformats-officedocument.theme+xml"/>
  <Override PartName="/ppt/slideLayouts/slideLayout7.xml" ContentType="application/vnd.openxmlformats-officedocument.presentationml.slideLayout+xml"/>
  <Override PartName="/ppt/theme/theme8.xml" ContentType="application/vnd.openxmlformats-officedocument.theme+xml"/>
  <Override PartName="/ppt/slideLayouts/slideLayout8.xml" ContentType="application/vnd.openxmlformats-officedocument.presentationml.slideLayout+xml"/>
  <Override PartName="/ppt/theme/theme9.xml" ContentType="application/vnd.openxmlformats-officedocument.theme+xml"/>
  <Override PartName="/ppt/slideLayouts/slideLayout9.xml" ContentType="application/vnd.openxmlformats-officedocument.presentationml.slideLayout+xml"/>
  <Override PartName="/ppt/theme/theme10.xml" ContentType="application/vnd.openxmlformats-officedocument.theme+xml"/>
  <Override PartName="/ppt/slideLayouts/slideLayout10.xml" ContentType="application/vnd.openxmlformats-officedocument.presentationml.slideLayout+xml"/>
  <Override PartName="/ppt/theme/theme11.xml" ContentType="application/vnd.openxmlformats-officedocument.theme+xml"/>
  <Override PartName="/ppt/slideLayouts/slideLayout11.xml" ContentType="application/vnd.openxmlformats-officedocument.presentationml.slideLayout+xml"/>
  <Override PartName="/ppt/theme/theme12.xml" ContentType="application/vnd.openxmlformats-officedocument.theme+xml"/>
  <Override PartName="/ppt/slideLayouts/slideLayout12.xml" ContentType="application/vnd.openxmlformats-officedocument.presentationml.slideLayout+xml"/>
  <Override PartName="/ppt/theme/theme13.xml" ContentType="application/vnd.openxmlformats-officedocument.theme+xml"/>
  <Override PartName="/ppt/slideLayouts/slideLayout13.xml" ContentType="application/vnd.openxmlformats-officedocument.presentationml.slideLayout+xml"/>
  <Override PartName="/ppt/theme/theme14.xml" ContentType="application/vnd.openxmlformats-officedocument.theme+xml"/>
  <Override PartName="/ppt/slideLayouts/slideLayout14.xml" ContentType="application/vnd.openxmlformats-officedocument.presentationml.slideLayout+xml"/>
  <Override PartName="/ppt/theme/theme15.xml" ContentType="application/vnd.openxmlformats-officedocument.theme+xml"/>
  <Override PartName="/ppt/slideLayouts/slideLayout15.xml" ContentType="application/vnd.openxmlformats-officedocument.presentationml.slideLayout+xml"/>
  <Override PartName="/ppt/theme/theme16.xml" ContentType="application/vnd.openxmlformats-officedocument.theme+xml"/>
  <Override PartName="/ppt/slideLayouts/slideLayout16.xml" ContentType="application/vnd.openxmlformats-officedocument.presentationml.slideLayout+xml"/>
  <Override PartName="/ppt/theme/theme17.xml" ContentType="application/vnd.openxmlformats-officedocument.theme+xml"/>
  <Override PartName="/ppt/slideLayouts/slideLayout17.xml" ContentType="application/vnd.openxmlformats-officedocument.presentationml.slideLayout+xml"/>
  <Override PartName="/ppt/theme/theme18.xml" ContentType="application/vnd.openxmlformats-officedocument.theme+xml"/>
  <Override PartName="/ppt/theme/theme1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5" r:id="rId1"/>
    <p:sldMasterId id="2147483666" r:id="rId2"/>
    <p:sldMasterId id="2147483667" r:id="rId3"/>
    <p:sldMasterId id="2147483668" r:id="rId4"/>
    <p:sldMasterId id="2147483669" r:id="rId5"/>
    <p:sldMasterId id="2147483670" r:id="rId6"/>
    <p:sldMasterId id="2147483671" r:id="rId7"/>
    <p:sldMasterId id="2147483672" r:id="rId8"/>
    <p:sldMasterId id="2147483673" r:id="rId9"/>
    <p:sldMasterId id="2147483674" r:id="rId10"/>
    <p:sldMasterId id="2147483675" r:id="rId11"/>
    <p:sldMasterId id="2147483676" r:id="rId12"/>
    <p:sldMasterId id="2147483677" r:id="rId13"/>
    <p:sldMasterId id="2147483678" r:id="rId14"/>
    <p:sldMasterId id="2147483679" r:id="rId15"/>
    <p:sldMasterId id="2147483680" r:id="rId16"/>
    <p:sldMasterId id="2147483681" r:id="rId17"/>
    <p:sldMasterId id="2147483682" r:id="rId18"/>
  </p:sldMasterIdLst>
  <p:notesMasterIdLst>
    <p:notesMasterId r:id="rId64"/>
  </p:notes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  <p:sldId id="278" r:id="rId41"/>
    <p:sldId id="279" r:id="rId42"/>
    <p:sldId id="280" r:id="rId43"/>
    <p:sldId id="281" r:id="rId44"/>
    <p:sldId id="282" r:id="rId45"/>
    <p:sldId id="283" r:id="rId46"/>
    <p:sldId id="284" r:id="rId47"/>
    <p:sldId id="285" r:id="rId48"/>
    <p:sldId id="286" r:id="rId49"/>
    <p:sldId id="287" r:id="rId50"/>
    <p:sldId id="288" r:id="rId51"/>
    <p:sldId id="289" r:id="rId52"/>
    <p:sldId id="290" r:id="rId53"/>
    <p:sldId id="291" r:id="rId54"/>
    <p:sldId id="292" r:id="rId55"/>
    <p:sldId id="293" r:id="rId56"/>
    <p:sldId id="294" r:id="rId57"/>
    <p:sldId id="295" r:id="rId58"/>
    <p:sldId id="296" r:id="rId59"/>
    <p:sldId id="297" r:id="rId60"/>
    <p:sldId id="299" r:id="rId61"/>
    <p:sldId id="300" r:id="rId62"/>
    <p:sldId id="298" r:id="rId63"/>
  </p:sldIdLst>
  <p:sldSz cx="12192000" cy="6858000"/>
  <p:notesSz cx="12192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818CA2-8299-45D3-9D3D-E8AAFCF4640A}">
  <a:tblStyle styleId="{67818CA2-8299-45D3-9D3D-E8AAFCF464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8.xml"/><Relationship Id="rId39" Type="http://schemas.openxmlformats.org/officeDocument/2006/relationships/slide" Target="slides/slide21.xml"/><Relationship Id="rId21" Type="http://schemas.openxmlformats.org/officeDocument/2006/relationships/slide" Target="slides/slide3.xml"/><Relationship Id="rId34" Type="http://schemas.openxmlformats.org/officeDocument/2006/relationships/slide" Target="slides/slide16.xml"/><Relationship Id="rId42" Type="http://schemas.openxmlformats.org/officeDocument/2006/relationships/slide" Target="slides/slide24.xml"/><Relationship Id="rId47" Type="http://schemas.openxmlformats.org/officeDocument/2006/relationships/slide" Target="slides/slide29.xml"/><Relationship Id="rId50" Type="http://schemas.openxmlformats.org/officeDocument/2006/relationships/slide" Target="slides/slide32.xml"/><Relationship Id="rId55" Type="http://schemas.openxmlformats.org/officeDocument/2006/relationships/slide" Target="slides/slide37.xml"/><Relationship Id="rId63" Type="http://schemas.openxmlformats.org/officeDocument/2006/relationships/slide" Target="slides/slide45.xml"/><Relationship Id="rId68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6.xml"/><Relationship Id="rId32" Type="http://schemas.openxmlformats.org/officeDocument/2006/relationships/slide" Target="slides/slide14.xml"/><Relationship Id="rId37" Type="http://schemas.openxmlformats.org/officeDocument/2006/relationships/slide" Target="slides/slide19.xml"/><Relationship Id="rId40" Type="http://schemas.openxmlformats.org/officeDocument/2006/relationships/slide" Target="slides/slide22.xml"/><Relationship Id="rId45" Type="http://schemas.openxmlformats.org/officeDocument/2006/relationships/slide" Target="slides/slide27.xml"/><Relationship Id="rId53" Type="http://schemas.openxmlformats.org/officeDocument/2006/relationships/slide" Target="slides/slide35.xml"/><Relationship Id="rId58" Type="http://schemas.openxmlformats.org/officeDocument/2006/relationships/slide" Target="slides/slide40.xml"/><Relationship Id="rId66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5.xml"/><Relationship Id="rId28" Type="http://schemas.openxmlformats.org/officeDocument/2006/relationships/slide" Target="slides/slide10.xml"/><Relationship Id="rId36" Type="http://schemas.openxmlformats.org/officeDocument/2006/relationships/slide" Target="slides/slide18.xml"/><Relationship Id="rId49" Type="http://schemas.openxmlformats.org/officeDocument/2006/relationships/slide" Target="slides/slide31.xml"/><Relationship Id="rId57" Type="http://schemas.openxmlformats.org/officeDocument/2006/relationships/slide" Target="slides/slide39.xml"/><Relationship Id="rId61" Type="http://schemas.openxmlformats.org/officeDocument/2006/relationships/slide" Target="slides/slide43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1.xml"/><Relationship Id="rId31" Type="http://schemas.openxmlformats.org/officeDocument/2006/relationships/slide" Target="slides/slide13.xml"/><Relationship Id="rId44" Type="http://schemas.openxmlformats.org/officeDocument/2006/relationships/slide" Target="slides/slide26.xml"/><Relationship Id="rId52" Type="http://schemas.openxmlformats.org/officeDocument/2006/relationships/slide" Target="slides/slide34.xml"/><Relationship Id="rId60" Type="http://schemas.openxmlformats.org/officeDocument/2006/relationships/slide" Target="slides/slide42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4.xml"/><Relationship Id="rId27" Type="http://schemas.openxmlformats.org/officeDocument/2006/relationships/slide" Target="slides/slide9.xml"/><Relationship Id="rId30" Type="http://schemas.openxmlformats.org/officeDocument/2006/relationships/slide" Target="slides/slide12.xml"/><Relationship Id="rId35" Type="http://schemas.openxmlformats.org/officeDocument/2006/relationships/slide" Target="slides/slide17.xml"/><Relationship Id="rId43" Type="http://schemas.openxmlformats.org/officeDocument/2006/relationships/slide" Target="slides/slide25.xml"/><Relationship Id="rId48" Type="http://schemas.openxmlformats.org/officeDocument/2006/relationships/slide" Target="slides/slide30.xml"/><Relationship Id="rId56" Type="http://schemas.openxmlformats.org/officeDocument/2006/relationships/slide" Target="slides/slide38.xml"/><Relationship Id="rId64" Type="http://schemas.openxmlformats.org/officeDocument/2006/relationships/notesMaster" Target="notesMasters/notesMaster1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3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7.xml"/><Relationship Id="rId33" Type="http://schemas.openxmlformats.org/officeDocument/2006/relationships/slide" Target="slides/slide15.xml"/><Relationship Id="rId38" Type="http://schemas.openxmlformats.org/officeDocument/2006/relationships/slide" Target="slides/slide20.xml"/><Relationship Id="rId46" Type="http://schemas.openxmlformats.org/officeDocument/2006/relationships/slide" Target="slides/slide28.xml"/><Relationship Id="rId59" Type="http://schemas.openxmlformats.org/officeDocument/2006/relationships/slide" Target="slides/slide41.xml"/><Relationship Id="rId67" Type="http://schemas.openxmlformats.org/officeDocument/2006/relationships/theme" Target="theme/theme1.xml"/><Relationship Id="rId20" Type="http://schemas.openxmlformats.org/officeDocument/2006/relationships/slide" Target="slides/slide2.xml"/><Relationship Id="rId41" Type="http://schemas.openxmlformats.org/officeDocument/2006/relationships/slide" Target="slides/slide23.xml"/><Relationship Id="rId54" Type="http://schemas.openxmlformats.org/officeDocument/2006/relationships/slide" Target="slides/slide36.xml"/><Relationship Id="rId62" Type="http://schemas.openxmlformats.org/officeDocument/2006/relationships/slide" Target="slides/slide44.xml"/></Relationships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6905625" y="0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512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6905625" y="6513512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80435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89286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0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3885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1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81691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2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7558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3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25754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4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7864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15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25870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16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70089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17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50988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8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52880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9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3793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2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93727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20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79244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21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77466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22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99717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23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61056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24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53321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25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29581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26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02531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27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66051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28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764197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29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5054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65364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30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69843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31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06603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32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241266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3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862690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34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9286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35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71803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36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4311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37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97429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38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66045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39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9311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4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306747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40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99533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41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05973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2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065843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43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3414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5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0439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6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5741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7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21194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8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9171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9:notes"/>
          <p:cNvSpPr txBox="1">
            <a:spLocks noGrp="1"/>
          </p:cNvSpPr>
          <p:nvPr>
            <p:ph type="body" idx="1"/>
          </p:nvPr>
        </p:nvSpPr>
        <p:spPr>
          <a:xfrm>
            <a:off x="1219200" y="3300412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5126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46" name="Google Shape;46;p2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1"/>
          <p:cNvSpPr txBox="1"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21"/>
          <p:cNvSpPr>
            <a:spLocks noGrp="1"/>
          </p:cNvSpPr>
          <p:nvPr>
            <p:ph type="pic" idx="2"/>
          </p:nvPr>
        </p:nvSpPr>
        <p:spPr>
          <a:xfrm>
            <a:off x="2589212" y="634965"/>
            <a:ext cx="8915400" cy="3854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9" name="Google Shape;439;p21"/>
          <p:cNvSpPr txBox="1">
            <a:spLocks noGrp="1"/>
          </p:cNvSpPr>
          <p:nvPr>
            <p:ph type="body" idx="1"/>
          </p:nvPr>
        </p:nvSpPr>
        <p:spPr>
          <a:xfrm>
            <a:off x="2589213" y="5367338"/>
            <a:ext cx="8915400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40" name="Google Shape;440;p21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21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21"/>
          <p:cNvSpPr txBox="1">
            <a:spLocks noGrp="1"/>
          </p:cNvSpPr>
          <p:nvPr>
            <p:ph type="sldNum" idx="12"/>
          </p:nvPr>
        </p:nvSpPr>
        <p:spPr>
          <a:xfrm>
            <a:off x="531812" y="4983162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3"/>
          <p:cNvSpPr txBox="1"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23"/>
          <p:cNvSpPr txBox="1"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23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3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23"/>
          <p:cNvSpPr txBox="1">
            <a:spLocks noGrp="1"/>
          </p:cNvSpPr>
          <p:nvPr>
            <p:ph type="sldNum" idx="12"/>
          </p:nvPr>
        </p:nvSpPr>
        <p:spPr>
          <a:xfrm>
            <a:off x="531812" y="324485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25"/>
          <p:cNvSpPr txBox="1"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p25"/>
          <p:cNvSpPr txBox="1">
            <a:spLocks noGrp="1"/>
          </p:cNvSpPr>
          <p:nvPr>
            <p:ph type="body" idx="1"/>
          </p:nvPr>
        </p:nvSpPr>
        <p:spPr>
          <a:xfrm>
            <a:off x="3275012" y="3505200"/>
            <a:ext cx="753655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522" name="Google Shape;522;p25"/>
          <p:cNvSpPr txBox="1">
            <a:spLocks noGrp="1"/>
          </p:cNvSpPr>
          <p:nvPr>
            <p:ph type="body" idx="2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3" name="Google Shape;523;p25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" name="Google Shape;524;p25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p25"/>
          <p:cNvSpPr txBox="1">
            <a:spLocks noGrp="1"/>
          </p:cNvSpPr>
          <p:nvPr>
            <p:ph type="sldNum" idx="12"/>
          </p:nvPr>
        </p:nvSpPr>
        <p:spPr>
          <a:xfrm>
            <a:off x="531812" y="324485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27"/>
          <p:cNvSpPr txBox="1"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27"/>
          <p:cNvSpPr txBox="1">
            <a:spLocks noGrp="1"/>
          </p:cNvSpPr>
          <p:nvPr>
            <p:ph type="body" idx="1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563" name="Google Shape;563;p27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27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27"/>
          <p:cNvSpPr txBox="1">
            <a:spLocks noGrp="1"/>
          </p:cNvSpPr>
          <p:nvPr>
            <p:ph type="sldNum" idx="12"/>
          </p:nvPr>
        </p:nvSpPr>
        <p:spPr>
          <a:xfrm>
            <a:off x="531812" y="4983162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29"/>
          <p:cNvSpPr txBox="1"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p29"/>
          <p:cNvSpPr txBox="1">
            <a:spLocks noGrp="1"/>
          </p:cNvSpPr>
          <p:nvPr>
            <p:ph type="body" idx="1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605" name="Google Shape;605;p29"/>
          <p:cNvSpPr txBox="1">
            <a:spLocks noGrp="1"/>
          </p:cNvSpPr>
          <p:nvPr>
            <p:ph type="body" idx="2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606" name="Google Shape;606;p29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29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29"/>
          <p:cNvSpPr txBox="1">
            <a:spLocks noGrp="1"/>
          </p:cNvSpPr>
          <p:nvPr>
            <p:ph type="sldNum" idx="12"/>
          </p:nvPr>
        </p:nvSpPr>
        <p:spPr>
          <a:xfrm>
            <a:off x="531812" y="4983162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31"/>
          <p:cNvSpPr txBox="1"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31"/>
          <p:cNvSpPr txBox="1">
            <a:spLocks noGrp="1"/>
          </p:cNvSpPr>
          <p:nvPr>
            <p:ph type="body" idx="1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646" name="Google Shape;646;p31"/>
          <p:cNvSpPr txBox="1">
            <a:spLocks noGrp="1"/>
          </p:cNvSpPr>
          <p:nvPr>
            <p:ph type="body" idx="2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647" name="Google Shape;647;p31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p31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9" name="Google Shape;649;p31"/>
          <p:cNvSpPr txBox="1">
            <a:spLocks noGrp="1"/>
          </p:cNvSpPr>
          <p:nvPr>
            <p:ph type="sldNum" idx="12"/>
          </p:nvPr>
        </p:nvSpPr>
        <p:spPr>
          <a:xfrm>
            <a:off x="531812" y="4983162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3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6" name="Google Shape;686;p33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687" name="Google Shape;687;p33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33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33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35"/>
          <p:cNvSpPr txBox="1">
            <a:spLocks noGrp="1"/>
          </p:cNvSpPr>
          <p:nvPr>
            <p:ph type="title"/>
          </p:nvPr>
        </p:nvSpPr>
        <p:spPr>
          <a:xfrm rot="5400000">
            <a:off x="7756704" y="2165513"/>
            <a:ext cx="5283817" cy="220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35"/>
          <p:cNvSpPr txBox="1">
            <a:spLocks noGrp="1"/>
          </p:cNvSpPr>
          <p:nvPr>
            <p:ph type="body" idx="1"/>
          </p:nvPr>
        </p:nvSpPr>
        <p:spPr>
          <a:xfrm rot="5400000">
            <a:off x="3185803" y="30814"/>
            <a:ext cx="5283817" cy="6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727" name="Google Shape;727;p35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8" name="Google Shape;728;p35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9" name="Google Shape;729;p35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6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6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6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8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8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1"/>
          <p:cNvSpPr txBox="1"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1"/>
          <p:cNvSpPr txBox="1"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11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11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1"/>
          <p:cNvSpPr txBox="1">
            <a:spLocks noGrp="1"/>
          </p:cNvSpPr>
          <p:nvPr>
            <p:ph type="sldNum" idx="12"/>
          </p:nvPr>
        </p:nvSpPr>
        <p:spPr>
          <a:xfrm>
            <a:off x="531812" y="4529137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3"/>
          <p:cNvSpPr txBox="1"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sldNum" idx="12"/>
          </p:nvPr>
        </p:nvSpPr>
        <p:spPr>
          <a:xfrm>
            <a:off x="531812" y="324485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5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5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314" name="Google Shape;314;p15"/>
          <p:cNvSpPr txBox="1">
            <a:spLocks noGrp="1"/>
          </p:cNvSpPr>
          <p:nvPr>
            <p:ph type="body" idx="2"/>
          </p:nvPr>
        </p:nvSpPr>
        <p:spPr>
          <a:xfrm>
            <a:off x="7190747" y="2126222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315" name="Google Shape;315;p15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5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5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7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7"/>
          <p:cNvSpPr txBox="1"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55" name="Google Shape;355;p17"/>
          <p:cNvSpPr txBox="1">
            <a:spLocks noGrp="1"/>
          </p:cNvSpPr>
          <p:nvPr>
            <p:ph type="body" idx="2"/>
          </p:nvPr>
        </p:nvSpPr>
        <p:spPr>
          <a:xfrm>
            <a:off x="2589212" y="2548966"/>
            <a:ext cx="4342893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356" name="Google Shape;356;p17"/>
          <p:cNvSpPr txBox="1">
            <a:spLocks noGrp="1"/>
          </p:cNvSpPr>
          <p:nvPr>
            <p:ph type="body" idx="3"/>
          </p:nvPr>
        </p:nvSpPr>
        <p:spPr>
          <a:xfrm>
            <a:off x="7506629" y="1969475"/>
            <a:ext cx="399900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57" name="Google Shape;357;p17"/>
          <p:cNvSpPr txBox="1">
            <a:spLocks noGrp="1"/>
          </p:cNvSpPr>
          <p:nvPr>
            <p:ph type="body" idx="4"/>
          </p:nvPr>
        </p:nvSpPr>
        <p:spPr>
          <a:xfrm>
            <a:off x="7166957" y="2545738"/>
            <a:ext cx="4338674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358" name="Google Shape;358;p17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7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7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9"/>
          <p:cNvSpPr txBox="1"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19"/>
          <p:cNvSpPr txBox="1">
            <a:spLocks noGrp="1"/>
          </p:cNvSpPr>
          <p:nvPr>
            <p:ph type="body" idx="1"/>
          </p:nvPr>
        </p:nvSpPr>
        <p:spPr>
          <a:xfrm>
            <a:off x="6323012" y="446088"/>
            <a:ext cx="5181600" cy="541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398" name="Google Shape;398;p19"/>
          <p:cNvSpPr txBox="1">
            <a:spLocks noGrp="1"/>
          </p:cNvSpPr>
          <p:nvPr>
            <p:ph type="body" idx="2"/>
          </p:nvPr>
        </p:nvSpPr>
        <p:spPr>
          <a:xfrm>
            <a:off x="2589212" y="1598613"/>
            <a:ext cx="3505199" cy="4262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99" name="Google Shape;399;p19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19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19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9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0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1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2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3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4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5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6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7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5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6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7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11" name="Google Shape;11;p1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3" name="Google Shape;23;p1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24" name="Google Shape;24;p1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6" name="Google Shape;36;p1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" name="Google Shape;37;p1"/>
          <p:cNvSpPr/>
          <p:nvPr/>
        </p:nvSpPr>
        <p:spPr>
          <a:xfrm rot="10800000" flipH="1">
            <a:off x="-4762" y="7143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1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1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0" name="Google Shape;40;p1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1" name="Google Shape;41;p1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2" name="Google Shape;42;p1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" name="Google Shape;362;p18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363" name="Google Shape;363;p18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375" name="Google Shape;375;p18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376" name="Google Shape;376;p18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88" name="Google Shape;388;p18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9" name="Google Shape;389;p18"/>
          <p:cNvSpPr/>
          <p:nvPr/>
        </p:nvSpPr>
        <p:spPr>
          <a:xfrm rot="10800000" flipH="1">
            <a:off x="-4762" y="7143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0" name="Google Shape;390;p18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18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92" name="Google Shape;392;p18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93" name="Google Shape;393;p18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94" name="Google Shape;394;p18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20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404" name="Google Shape;404;p20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6" name="Google Shape;406;p20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7" name="Google Shape;407;p20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8" name="Google Shape;408;p20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09" name="Google Shape;409;p20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0" name="Google Shape;410;p20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1" name="Google Shape;411;p20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2" name="Google Shape;412;p20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3" name="Google Shape;413;p20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4" name="Google Shape;414;p20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416" name="Google Shape;416;p20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417" name="Google Shape;417;p20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29" name="Google Shape;429;p20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0" name="Google Shape;430;p20"/>
          <p:cNvSpPr/>
          <p:nvPr/>
        </p:nvSpPr>
        <p:spPr>
          <a:xfrm rot="10800000" flipH="1">
            <a:off x="-4762" y="491172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31" name="Google Shape;431;p20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32" name="Google Shape;432;p20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3" name="Google Shape;433;p20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4" name="Google Shape;434;p20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5" name="Google Shape;435;p20"/>
          <p:cNvSpPr txBox="1">
            <a:spLocks noGrp="1"/>
          </p:cNvSpPr>
          <p:nvPr>
            <p:ph type="sldNum" idx="12"/>
          </p:nvPr>
        </p:nvSpPr>
        <p:spPr>
          <a:xfrm>
            <a:off x="531812" y="4983162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4" name="Google Shape;444;p22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445" name="Google Shape;445;p22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457" name="Google Shape;457;p22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458" name="Google Shape;458;p22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3" name="Google Shape;463;p22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470" name="Google Shape;470;p22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1" name="Google Shape;471;p22"/>
          <p:cNvSpPr/>
          <p:nvPr/>
        </p:nvSpPr>
        <p:spPr>
          <a:xfrm rot="10800000" flipH="1">
            <a:off x="-4762" y="31781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2" name="Google Shape;472;p22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3" name="Google Shape;473;p22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74" name="Google Shape;474;p22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75" name="Google Shape;475;p22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76" name="Google Shape;476;p22"/>
          <p:cNvSpPr txBox="1">
            <a:spLocks noGrp="1"/>
          </p:cNvSpPr>
          <p:nvPr>
            <p:ph type="sldNum" idx="12"/>
          </p:nvPr>
        </p:nvSpPr>
        <p:spPr>
          <a:xfrm>
            <a:off x="531812" y="324485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4" name="Google Shape;484;p24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485" name="Google Shape;485;p24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6" name="Google Shape;486;p24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7" name="Google Shape;487;p24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8" name="Google Shape;488;p24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89" name="Google Shape;489;p24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0" name="Google Shape;490;p24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1" name="Google Shape;491;p24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2" name="Google Shape;492;p24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3" name="Google Shape;493;p24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497" name="Google Shape;497;p24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498" name="Google Shape;498;p24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5" name="Google Shape;505;p24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6" name="Google Shape;506;p24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09" name="Google Shape;509;p24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10" name="Google Shape;510;p24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1" name="Google Shape;511;p24"/>
          <p:cNvSpPr/>
          <p:nvPr/>
        </p:nvSpPr>
        <p:spPr>
          <a:xfrm rot="10800000" flipH="1">
            <a:off x="-4762" y="31781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2" name="Google Shape;512;p24"/>
          <p:cNvSpPr txBox="1"/>
          <p:nvPr/>
        </p:nvSpPr>
        <p:spPr>
          <a:xfrm>
            <a:off x="2466975" y="647700"/>
            <a:ext cx="609600" cy="58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Arial"/>
              <a:buNone/>
            </a:pPr>
            <a:r>
              <a:rPr lang="en-US" sz="8000" b="0" i="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513" name="Google Shape;513;p24"/>
          <p:cNvSpPr txBox="1"/>
          <p:nvPr/>
        </p:nvSpPr>
        <p:spPr>
          <a:xfrm>
            <a:off x="11114087" y="2905125"/>
            <a:ext cx="609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Arial"/>
              <a:buNone/>
            </a:pPr>
            <a:r>
              <a:rPr lang="en-US" sz="8000" b="0" i="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514" name="Google Shape;514;p24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5" name="Google Shape;515;p24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6" name="Google Shape;516;p24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7" name="Google Shape;517;p24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8" name="Google Shape;518;p24"/>
          <p:cNvSpPr txBox="1">
            <a:spLocks noGrp="1"/>
          </p:cNvSpPr>
          <p:nvPr>
            <p:ph type="sldNum" idx="12"/>
          </p:nvPr>
        </p:nvSpPr>
        <p:spPr>
          <a:xfrm>
            <a:off x="531812" y="324485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26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528" name="Google Shape;528;p26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9" name="Google Shape;529;p26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0" name="Google Shape;530;p26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3" name="Google Shape;533;p26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6" name="Google Shape;536;p26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540" name="Google Shape;540;p26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541" name="Google Shape;541;p26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2" name="Google Shape;542;p26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3" name="Google Shape;543;p26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4" name="Google Shape;544;p26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5" name="Google Shape;545;p26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6" name="Google Shape;546;p26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7" name="Google Shape;547;p26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8" name="Google Shape;548;p26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9" name="Google Shape;549;p26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0" name="Google Shape;550;p26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2" name="Google Shape;552;p26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53" name="Google Shape;553;p26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4" name="Google Shape;554;p26"/>
          <p:cNvSpPr/>
          <p:nvPr/>
        </p:nvSpPr>
        <p:spPr>
          <a:xfrm rot="10800000" flipH="1">
            <a:off x="-4762" y="491172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5" name="Google Shape;555;p26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6" name="Google Shape;556;p26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57" name="Google Shape;557;p26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58" name="Google Shape;558;p26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59" name="Google Shape;559;p26"/>
          <p:cNvSpPr txBox="1">
            <a:spLocks noGrp="1"/>
          </p:cNvSpPr>
          <p:nvPr>
            <p:ph type="sldNum" idx="12"/>
          </p:nvPr>
        </p:nvSpPr>
        <p:spPr>
          <a:xfrm>
            <a:off x="531812" y="4983162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7" name="Google Shape;567;p28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568" name="Google Shape;568;p28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9" name="Google Shape;569;p28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0" name="Google Shape;570;p28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1" name="Google Shape;571;p28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2" name="Google Shape;572;p28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3" name="Google Shape;573;p28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4" name="Google Shape;574;p28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5" name="Google Shape;575;p28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6" name="Google Shape;576;p28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7" name="Google Shape;577;p28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8" name="Google Shape;578;p28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9" name="Google Shape;579;p28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580" name="Google Shape;580;p28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581" name="Google Shape;581;p28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2" name="Google Shape;582;p28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3" name="Google Shape;583;p28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4" name="Google Shape;584;p28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5" name="Google Shape;585;p28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6" name="Google Shape;586;p28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7" name="Google Shape;587;p28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8" name="Google Shape;588;p28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9" name="Google Shape;589;p28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0" name="Google Shape;590;p28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1" name="Google Shape;591;p28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2" name="Google Shape;592;p28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593" name="Google Shape;593;p28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4" name="Google Shape;594;p28"/>
          <p:cNvSpPr/>
          <p:nvPr/>
        </p:nvSpPr>
        <p:spPr>
          <a:xfrm rot="10800000" flipH="1">
            <a:off x="-4762" y="491172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5" name="Google Shape;595;p28"/>
          <p:cNvSpPr txBox="1"/>
          <p:nvPr/>
        </p:nvSpPr>
        <p:spPr>
          <a:xfrm>
            <a:off x="2466975" y="647700"/>
            <a:ext cx="609600" cy="58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Arial"/>
              <a:buNone/>
            </a:pPr>
            <a:r>
              <a:rPr lang="en-US" sz="8000" b="0" i="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596" name="Google Shape;596;p28"/>
          <p:cNvSpPr txBox="1"/>
          <p:nvPr/>
        </p:nvSpPr>
        <p:spPr>
          <a:xfrm>
            <a:off x="11114087" y="2905125"/>
            <a:ext cx="6096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Arial"/>
              <a:buNone/>
            </a:pPr>
            <a:r>
              <a:rPr lang="en-US" sz="8000" b="0" i="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597" name="Google Shape;597;p28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8" name="Google Shape;598;p28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99" name="Google Shape;599;p28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00" name="Google Shape;600;p28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01" name="Google Shape;601;p28"/>
          <p:cNvSpPr txBox="1">
            <a:spLocks noGrp="1"/>
          </p:cNvSpPr>
          <p:nvPr>
            <p:ph type="sldNum" idx="12"/>
          </p:nvPr>
        </p:nvSpPr>
        <p:spPr>
          <a:xfrm>
            <a:off x="531812" y="4983162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0" name="Google Shape;610;p30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611" name="Google Shape;611;p30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4" name="Google Shape;614;p30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623" name="Google Shape;623;p30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624" name="Google Shape;624;p30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36" name="Google Shape;636;p30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37" name="Google Shape;637;p30"/>
          <p:cNvSpPr/>
          <p:nvPr/>
        </p:nvSpPr>
        <p:spPr>
          <a:xfrm rot="10800000" flipH="1">
            <a:off x="-4762" y="491172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38" name="Google Shape;638;p30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9" name="Google Shape;639;p30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40" name="Google Shape;640;p30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41" name="Google Shape;641;p30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42" name="Google Shape;642;p30"/>
          <p:cNvSpPr txBox="1">
            <a:spLocks noGrp="1"/>
          </p:cNvSpPr>
          <p:nvPr>
            <p:ph type="sldNum" idx="12"/>
          </p:nvPr>
        </p:nvSpPr>
        <p:spPr>
          <a:xfrm>
            <a:off x="531812" y="4983162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1" name="Google Shape;651;p32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652" name="Google Shape;652;p32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664" name="Google Shape;664;p32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665" name="Google Shape;665;p32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677" name="Google Shape;677;p32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8" name="Google Shape;678;p32"/>
          <p:cNvSpPr/>
          <p:nvPr/>
        </p:nvSpPr>
        <p:spPr>
          <a:xfrm rot="10800000" flipH="1">
            <a:off x="-4762" y="7143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9" name="Google Shape;679;p32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80" name="Google Shape;680;p32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1" name="Google Shape;681;p32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2" name="Google Shape;682;p32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3" name="Google Shape;683;p32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34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692" name="Google Shape;692;p34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6" name="Google Shape;696;p34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7" name="Google Shape;697;p34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9" name="Google Shape;699;p34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0" name="Google Shape;700;p34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3" name="Google Shape;703;p34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704" name="Google Shape;704;p34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705" name="Google Shape;705;p34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6" name="Google Shape;706;p34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7" name="Google Shape;707;p34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8" name="Google Shape;708;p34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9" name="Google Shape;709;p34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10" name="Google Shape;710;p34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11" name="Google Shape;711;p34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717" name="Google Shape;717;p34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8" name="Google Shape;718;p34"/>
          <p:cNvSpPr/>
          <p:nvPr/>
        </p:nvSpPr>
        <p:spPr>
          <a:xfrm rot="10800000" flipH="1">
            <a:off x="-4762" y="7143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9" name="Google Shape;719;p34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0" name="Google Shape;720;p34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21" name="Google Shape;721;p34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22" name="Google Shape;722;p34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23" name="Google Shape;723;p34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51" name="Google Shape;51;p3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63" name="Google Shape;63;p3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64" name="Google Shape;64;p3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76" name="Google Shape;76;p3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7" name="Google Shape;77;p3"/>
          <p:cNvSpPr/>
          <p:nvPr/>
        </p:nvSpPr>
        <p:spPr>
          <a:xfrm rot="10800000" flipH="1">
            <a:off x="-4762" y="7143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" name="Google Shape;78;p3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3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0" name="Google Shape;80;p3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3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Google Shape;82;p3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5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89" name="Google Shape;89;p5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01" name="Google Shape;101;p5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102" name="Google Shape;102;p5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4" name="Google Shape;114;p5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5" name="Google Shape;115;p5"/>
          <p:cNvSpPr/>
          <p:nvPr/>
        </p:nvSpPr>
        <p:spPr>
          <a:xfrm rot="10800000" flipH="1">
            <a:off x="-4762" y="7143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6" name="Google Shape;116;p5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8" name="Google Shape;118;p5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7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128" name="Google Shape;128;p7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40" name="Google Shape;140;p7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141" name="Google Shape;141;p7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53" name="Google Shape;153;p7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4" name="Google Shape;154;p7"/>
          <p:cNvSpPr/>
          <p:nvPr/>
        </p:nvSpPr>
        <p:spPr>
          <a:xfrm rot="10800000" flipH="1">
            <a:off x="-4762" y="7143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5" name="Google Shape;155;p7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7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8" name="Google Shape;158;p7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9" name="Google Shape;159;p7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9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166" name="Google Shape;166;p9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78" name="Google Shape;178;p9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179" name="Google Shape;179;p9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2" name="Google Shape;182;p9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91" name="Google Shape;191;p9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2" name="Google Shape;192;p9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9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4" name="Google Shape;194;p9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5" name="Google Shape;195;p9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6" name="Google Shape;196;p9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10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199" name="Google Shape;199;p10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0" name="Google Shape;200;p10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1" name="Google Shape;201;p10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2" name="Google Shape;202;p10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3" name="Google Shape;203;p10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4" name="Google Shape;204;p10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5" name="Google Shape;205;p10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6" name="Google Shape;206;p10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7" name="Google Shape;207;p10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8" name="Google Shape;208;p10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9" name="Google Shape;209;p10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0" name="Google Shape;210;p10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11" name="Google Shape;211;p10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212" name="Google Shape;212;p10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3" name="Google Shape;213;p10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4" name="Google Shape;214;p10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5" name="Google Shape;215;p10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7" name="Google Shape;217;p10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24" name="Google Shape;224;p10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10"/>
          <p:cNvSpPr/>
          <p:nvPr/>
        </p:nvSpPr>
        <p:spPr>
          <a:xfrm>
            <a:off x="0" y="4324350"/>
            <a:ext cx="1744662" cy="777875"/>
          </a:xfrm>
          <a:custGeom>
            <a:avLst/>
            <a:gdLst/>
            <a:ahLst/>
            <a:cxnLst/>
            <a:rect l="l" t="t" r="r" b="b"/>
            <a:pathLst>
              <a:path w="372" h="166" extrusionOk="0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10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8" name="Google Shape;228;p10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9" name="Google Shape;229;p10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30" name="Google Shape;230;p10"/>
          <p:cNvSpPr txBox="1">
            <a:spLocks noGrp="1"/>
          </p:cNvSpPr>
          <p:nvPr>
            <p:ph type="sldNum" idx="12"/>
          </p:nvPr>
        </p:nvSpPr>
        <p:spPr>
          <a:xfrm>
            <a:off x="531812" y="4529137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12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239" name="Google Shape;239;p12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51" name="Google Shape;251;p12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252" name="Google Shape;252;p12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64" name="Google Shape;264;p12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5" name="Google Shape;265;p12"/>
          <p:cNvSpPr/>
          <p:nvPr/>
        </p:nvSpPr>
        <p:spPr>
          <a:xfrm rot="10800000" flipH="1">
            <a:off x="-4762" y="31781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6" name="Google Shape;266;p12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12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8" name="Google Shape;268;p12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9" name="Google Shape;269;p12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70" name="Google Shape;270;p12"/>
          <p:cNvSpPr txBox="1">
            <a:spLocks noGrp="1"/>
          </p:cNvSpPr>
          <p:nvPr>
            <p:ph type="sldNum" idx="12"/>
          </p:nvPr>
        </p:nvSpPr>
        <p:spPr>
          <a:xfrm>
            <a:off x="531812" y="324485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14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279" name="Google Shape;279;p14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91" name="Google Shape;291;p14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292" name="Google Shape;292;p14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04" name="Google Shape;304;p14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5" name="Google Shape;305;p14"/>
          <p:cNvSpPr/>
          <p:nvPr/>
        </p:nvSpPr>
        <p:spPr>
          <a:xfrm rot="10800000" flipH="1">
            <a:off x="-4762" y="7143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6" name="Google Shape;306;p14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4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9" name="Google Shape;309;p14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0" name="Google Shape;310;p14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16"/>
          <p:cNvGrpSpPr/>
          <p:nvPr/>
        </p:nvGrpSpPr>
        <p:grpSpPr>
          <a:xfrm>
            <a:off x="0" y="228600"/>
            <a:ext cx="2851150" cy="6638925"/>
            <a:chOff x="2487613" y="285750"/>
            <a:chExt cx="2428875" cy="5654676"/>
          </a:xfrm>
        </p:grpSpPr>
        <p:sp>
          <p:nvSpPr>
            <p:cNvPr id="320" name="Google Shape;320;p16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332" name="Google Shape;332;p16"/>
          <p:cNvGrpSpPr/>
          <p:nvPr/>
        </p:nvGrpSpPr>
        <p:grpSpPr>
          <a:xfrm>
            <a:off x="26988" y="0"/>
            <a:ext cx="2357437" cy="6853237"/>
            <a:chOff x="6627813" y="194833"/>
            <a:chExt cx="1952625" cy="5678918"/>
          </a:xfrm>
        </p:grpSpPr>
        <p:sp>
          <p:nvSpPr>
            <p:cNvPr id="333" name="Google Shape;333;p16"/>
            <p:cNvSpPr/>
            <p:nvPr/>
          </p:nvSpPr>
          <p:spPr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345" name="Google Shape;345;p16"/>
          <p:cNvSpPr/>
          <p:nvPr/>
        </p:nvSpPr>
        <p:spPr>
          <a:xfrm>
            <a:off x="0" y="0"/>
            <a:ext cx="182562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6" name="Google Shape;346;p16"/>
          <p:cNvSpPr/>
          <p:nvPr/>
        </p:nvSpPr>
        <p:spPr>
          <a:xfrm rot="10800000" flipH="1">
            <a:off x="-4762" y="714375"/>
            <a:ext cx="1589087" cy="5080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7" name="Google Shape;347;p16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16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49" name="Google Shape;349;p16"/>
          <p:cNvSpPr txBox="1">
            <a:spLocks noGrp="1"/>
          </p:cNvSpPr>
          <p:nvPr>
            <p:ph type="dt" idx="10"/>
          </p:nvPr>
        </p:nvSpPr>
        <p:spPr>
          <a:xfrm>
            <a:off x="10361612" y="6130925"/>
            <a:ext cx="11461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50" name="Google Shape;350;p16"/>
          <p:cNvSpPr txBox="1">
            <a:spLocks noGrp="1"/>
          </p:cNvSpPr>
          <p:nvPr>
            <p:ph type="ftr" idx="11"/>
          </p:nvPr>
        </p:nvSpPr>
        <p:spPr>
          <a:xfrm>
            <a:off x="2589212" y="6135687"/>
            <a:ext cx="762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51" name="Google Shape;351;p16"/>
          <p:cNvSpPr txBox="1">
            <a:spLocks noGrp="1"/>
          </p:cNvSpPr>
          <p:nvPr>
            <p:ph type="sldNum" idx="12"/>
          </p:nvPr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  <a:defRPr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10" Type="http://schemas.openxmlformats.org/officeDocument/2006/relationships/hyperlink" Target="http://slide2.xml" TargetMode="External"/><Relationship Id="rId4" Type="http://schemas.openxmlformats.org/officeDocument/2006/relationships/image" Target="../media/image6.jpg"/><Relationship Id="rId9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lide2.xml" TargetMode="External"/><Relationship Id="rId4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lide2.xml" TargetMode="External"/><Relationship Id="rId4" Type="http://schemas.openxmlformats.org/officeDocument/2006/relationships/image" Target="../media/image1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slide8.xml" TargetMode="External"/><Relationship Id="rId13" Type="http://schemas.openxmlformats.org/officeDocument/2006/relationships/hyperlink" Target="http://slide15.xml" TargetMode="External"/><Relationship Id="rId18" Type="http://schemas.openxmlformats.org/officeDocument/2006/relationships/hyperlink" Target="http://slide23.xml" TargetMode="External"/><Relationship Id="rId3" Type="http://schemas.openxmlformats.org/officeDocument/2006/relationships/hyperlink" Target="http://slide3.xml" TargetMode="External"/><Relationship Id="rId21" Type="http://schemas.openxmlformats.org/officeDocument/2006/relationships/slide" Target="slide44.xml"/><Relationship Id="rId7" Type="http://schemas.openxmlformats.org/officeDocument/2006/relationships/hyperlink" Target="http://slide7.xml" TargetMode="External"/><Relationship Id="rId12" Type="http://schemas.openxmlformats.org/officeDocument/2006/relationships/hyperlink" Target="http://slide14.xml" TargetMode="External"/><Relationship Id="rId17" Type="http://schemas.openxmlformats.org/officeDocument/2006/relationships/hyperlink" Target="http://slide21.xml" TargetMode="External"/><Relationship Id="rId2" Type="http://schemas.openxmlformats.org/officeDocument/2006/relationships/notesSlide" Target="../notesSlides/notesSlide2.xml"/><Relationship Id="rId16" Type="http://schemas.openxmlformats.org/officeDocument/2006/relationships/hyperlink" Target="http://slide19.xml" TargetMode="External"/><Relationship Id="rId20" Type="http://schemas.openxmlformats.org/officeDocument/2006/relationships/hyperlink" Target="http://slide27.xml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slide6.xml" TargetMode="External"/><Relationship Id="rId11" Type="http://schemas.openxmlformats.org/officeDocument/2006/relationships/hyperlink" Target="http://slide12.xml" TargetMode="External"/><Relationship Id="rId5" Type="http://schemas.openxmlformats.org/officeDocument/2006/relationships/hyperlink" Target="http://slide5.xml" TargetMode="External"/><Relationship Id="rId15" Type="http://schemas.openxmlformats.org/officeDocument/2006/relationships/hyperlink" Target="http://slide17.xml" TargetMode="External"/><Relationship Id="rId10" Type="http://schemas.openxmlformats.org/officeDocument/2006/relationships/hyperlink" Target="http://slide10.xml" TargetMode="External"/><Relationship Id="rId19" Type="http://schemas.openxmlformats.org/officeDocument/2006/relationships/hyperlink" Target="http://slide25.xml" TargetMode="External"/><Relationship Id="rId4" Type="http://schemas.openxmlformats.org/officeDocument/2006/relationships/hyperlink" Target="http://slide4.xml" TargetMode="External"/><Relationship Id="rId9" Type="http://schemas.openxmlformats.org/officeDocument/2006/relationships/hyperlink" Target="http://slide9.xml" TargetMode="External"/><Relationship Id="rId14" Type="http://schemas.openxmlformats.org/officeDocument/2006/relationships/hyperlink" Target="http://slide16.xm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lide2.xml" TargetMode="External"/><Relationship Id="rId4" Type="http://schemas.openxmlformats.org/officeDocument/2006/relationships/image" Target="../media/image15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lide2.xml" TargetMode="External"/><Relationship Id="rId4" Type="http://schemas.openxmlformats.org/officeDocument/2006/relationships/image" Target="../media/image16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lide2.xml" TargetMode="External"/><Relationship Id="rId4" Type="http://schemas.openxmlformats.org/officeDocument/2006/relationships/image" Target="../media/image17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slide2.xml" TargetMode="Externa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://slide33.xml" TargetMode="External"/><Relationship Id="rId13" Type="http://schemas.openxmlformats.org/officeDocument/2006/relationships/hyperlink" Target="http://slide39.xml" TargetMode="External"/><Relationship Id="rId18" Type="http://schemas.openxmlformats.org/officeDocument/2006/relationships/hyperlink" Target="http://slide2.xml" TargetMode="External"/><Relationship Id="rId3" Type="http://schemas.openxmlformats.org/officeDocument/2006/relationships/hyperlink" Target="http://slide28.xml" TargetMode="External"/><Relationship Id="rId7" Type="http://schemas.openxmlformats.org/officeDocument/2006/relationships/hyperlink" Target="http://slide32.xml" TargetMode="External"/><Relationship Id="rId12" Type="http://schemas.openxmlformats.org/officeDocument/2006/relationships/hyperlink" Target="http://slide38.xml" TargetMode="External"/><Relationship Id="rId17" Type="http://schemas.openxmlformats.org/officeDocument/2006/relationships/hyperlink" Target="http://slide43.xml" TargetMode="External"/><Relationship Id="rId2" Type="http://schemas.openxmlformats.org/officeDocument/2006/relationships/notesSlide" Target="../notesSlides/notesSlide27.xml"/><Relationship Id="rId16" Type="http://schemas.openxmlformats.org/officeDocument/2006/relationships/hyperlink" Target="http://slide42.xml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slide31.xml" TargetMode="External"/><Relationship Id="rId11" Type="http://schemas.openxmlformats.org/officeDocument/2006/relationships/hyperlink" Target="http://slide37.xml" TargetMode="External"/><Relationship Id="rId5" Type="http://schemas.openxmlformats.org/officeDocument/2006/relationships/hyperlink" Target="http://slide30.xml" TargetMode="External"/><Relationship Id="rId15" Type="http://schemas.openxmlformats.org/officeDocument/2006/relationships/hyperlink" Target="http://slide41.xml" TargetMode="External"/><Relationship Id="rId10" Type="http://schemas.openxmlformats.org/officeDocument/2006/relationships/hyperlink" Target="http://slide35.xml" TargetMode="External"/><Relationship Id="rId4" Type="http://schemas.openxmlformats.org/officeDocument/2006/relationships/hyperlink" Target="http://slide29.xml" TargetMode="External"/><Relationship Id="rId9" Type="http://schemas.openxmlformats.org/officeDocument/2006/relationships/hyperlink" Target="http://slide34.xml" TargetMode="External"/><Relationship Id="rId14" Type="http://schemas.openxmlformats.org/officeDocument/2006/relationships/hyperlink" Target="http://slide40.xml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slide27.xml" TargetMode="External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lide27.x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slide2.xml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lide27.xml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slide27.xml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lide27.xml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7.xml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7.xml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7.xml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lide27.x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lide27.xml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lide27.xml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lide27.x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lide27.xml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lide27.xml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7.xml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://slide2.xml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2.x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36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5" name="Google Shape;735;p36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6" name="Google Shape;736;p36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D5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7" name="Google Shape;737;p36"/>
          <p:cNvSpPr/>
          <p:nvPr/>
        </p:nvSpPr>
        <p:spPr>
          <a:xfrm>
            <a:off x="0" y="4308475"/>
            <a:ext cx="1743075" cy="777875"/>
          </a:xfrm>
          <a:custGeom>
            <a:avLst/>
            <a:gdLst/>
            <a:ahLst/>
            <a:cxnLst/>
            <a:rect l="l" t="t" r="r" b="b"/>
            <a:pathLst>
              <a:path w="1743075" h="778510" extrusionOk="0">
                <a:moveTo>
                  <a:pt x="1346454" y="0"/>
                </a:moveTo>
                <a:lnTo>
                  <a:pt x="0" y="0"/>
                </a:lnTo>
                <a:lnTo>
                  <a:pt x="0" y="778382"/>
                </a:lnTo>
                <a:lnTo>
                  <a:pt x="1346454" y="778382"/>
                </a:lnTo>
                <a:lnTo>
                  <a:pt x="1356233" y="777620"/>
                </a:lnTo>
                <a:lnTo>
                  <a:pt x="1364107" y="775462"/>
                </a:lnTo>
                <a:lnTo>
                  <a:pt x="1370330" y="772413"/>
                </a:lnTo>
                <a:lnTo>
                  <a:pt x="1374648" y="768985"/>
                </a:lnTo>
                <a:lnTo>
                  <a:pt x="1374648" y="764286"/>
                </a:lnTo>
                <a:lnTo>
                  <a:pt x="1379347" y="764286"/>
                </a:lnTo>
                <a:lnTo>
                  <a:pt x="1735963" y="407924"/>
                </a:lnTo>
                <a:lnTo>
                  <a:pt x="1741297" y="399414"/>
                </a:lnTo>
                <a:lnTo>
                  <a:pt x="1742948" y="388619"/>
                </a:lnTo>
                <a:lnTo>
                  <a:pt x="1741297" y="376936"/>
                </a:lnTo>
                <a:lnTo>
                  <a:pt x="1735963" y="365760"/>
                </a:lnTo>
                <a:lnTo>
                  <a:pt x="1379347" y="14097"/>
                </a:lnTo>
                <a:lnTo>
                  <a:pt x="1379347" y="9398"/>
                </a:lnTo>
                <a:lnTo>
                  <a:pt x="1374648" y="9398"/>
                </a:lnTo>
                <a:lnTo>
                  <a:pt x="1370330" y="5968"/>
                </a:lnTo>
                <a:lnTo>
                  <a:pt x="1364107" y="2920"/>
                </a:lnTo>
                <a:lnTo>
                  <a:pt x="1356233" y="762"/>
                </a:lnTo>
                <a:lnTo>
                  <a:pt x="1346454" y="0"/>
                </a:lnTo>
                <a:close/>
              </a:path>
            </a:pathLst>
          </a:custGeom>
          <a:solidFill>
            <a:srgbClr val="A32E0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8" name="Google Shape;738;p36"/>
          <p:cNvSpPr txBox="1">
            <a:spLocks noGrp="1"/>
          </p:cNvSpPr>
          <p:nvPr>
            <p:ph type="title"/>
          </p:nvPr>
        </p:nvSpPr>
        <p:spPr>
          <a:xfrm>
            <a:off x="4135437" y="1330325"/>
            <a:ext cx="3987800" cy="84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Times New Roman"/>
              <a:buNone/>
            </a:pPr>
            <a:r>
              <a:rPr lang="en-US" sz="5400" b="0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BrokersBunch</a:t>
            </a:r>
            <a:endParaRPr/>
          </a:p>
        </p:txBody>
      </p:sp>
      <p:sp>
        <p:nvSpPr>
          <p:cNvPr id="739" name="Google Shape;739;p36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fld id="{00000000-1234-1234-1234-123412341234}" type="slidenum">
              <a:rPr lang="en-US"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fld>
            <a:endParaRPr/>
          </a:p>
        </p:txBody>
      </p:sp>
      <p:sp>
        <p:nvSpPr>
          <p:cNvPr id="740" name="Google Shape;740;p36"/>
          <p:cNvSpPr txBox="1"/>
          <p:nvPr/>
        </p:nvSpPr>
        <p:spPr>
          <a:xfrm>
            <a:off x="1065212" y="4532312"/>
            <a:ext cx="153987" cy="3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/>
          </a:p>
        </p:txBody>
      </p:sp>
      <p:sp>
        <p:nvSpPr>
          <p:cNvPr id="741" name="Google Shape;741;p36"/>
          <p:cNvSpPr txBox="1"/>
          <p:nvPr/>
        </p:nvSpPr>
        <p:spPr>
          <a:xfrm>
            <a:off x="457200" y="5280025"/>
            <a:ext cx="5562600" cy="75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Internal Guide : Miss Nithya Nadar Mam External Guide : Mr Abhishek  shah</a:t>
            </a:r>
            <a:endParaRPr/>
          </a:p>
        </p:txBody>
      </p:sp>
      <p:sp>
        <p:nvSpPr>
          <p:cNvPr id="742" name="Google Shape;742;p36"/>
          <p:cNvSpPr txBox="1"/>
          <p:nvPr/>
        </p:nvSpPr>
        <p:spPr>
          <a:xfrm>
            <a:off x="5002212" y="3260725"/>
            <a:ext cx="2116137" cy="39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code : 23</a:t>
            </a:r>
            <a:endParaRPr/>
          </a:p>
        </p:txBody>
      </p:sp>
      <p:sp>
        <p:nvSpPr>
          <p:cNvPr id="743" name="Google Shape;743;p36"/>
          <p:cNvSpPr txBox="1"/>
          <p:nvPr/>
        </p:nvSpPr>
        <p:spPr>
          <a:xfrm>
            <a:off x="6618287" y="5070475"/>
            <a:ext cx="4017962" cy="1123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Khadija Nadiadi (17BCA075)  Nayshree Pachori (17BCA103)  Nishant Jain (17BCA138)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45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9" name="Google Shape;829;p45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0" name="Google Shape;830;p45"/>
          <p:cNvSpPr txBox="1">
            <a:spLocks noGrp="1"/>
          </p:cNvSpPr>
          <p:nvPr>
            <p:ph type="title"/>
          </p:nvPr>
        </p:nvSpPr>
        <p:spPr>
          <a:xfrm>
            <a:off x="4840287" y="149225"/>
            <a:ext cx="20574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3600"/>
              <a:buFont typeface="Times New Roman"/>
              <a:buNone/>
            </a:pPr>
            <a:r>
              <a:rPr lang="en-US" sz="3600" b="1" i="0" u="none">
                <a:solidFill>
                  <a:srgbClr val="25252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</a:t>
            </a:r>
            <a:endParaRPr/>
          </a:p>
        </p:txBody>
      </p:sp>
      <p:sp>
        <p:nvSpPr>
          <p:cNvPr id="831" name="Google Shape;831;p45"/>
          <p:cNvSpPr txBox="1"/>
          <p:nvPr/>
        </p:nvSpPr>
        <p:spPr>
          <a:xfrm>
            <a:off x="1955800" y="1120775"/>
            <a:ext cx="8026400" cy="1741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854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Login/Register: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 will login/register on website with user id and password.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can login using other platform such as google, facebook etc.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can also login using their email id and password</a:t>
            </a:r>
            <a:r>
              <a:rPr lang="en-US" sz="20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</p:txBody>
      </p:sp>
      <p:sp>
        <p:nvSpPr>
          <p:cNvPr id="832" name="Google Shape;832;p45"/>
          <p:cNvSpPr txBox="1"/>
          <p:nvPr/>
        </p:nvSpPr>
        <p:spPr>
          <a:xfrm>
            <a:off x="1955800" y="2822575"/>
            <a:ext cx="7848600" cy="3778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8605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Listing the property: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 will collect all the details provided by his client in order to sell a property.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 will upload details of the property such as: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087437" marR="0" lvl="1" indent="-28416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Times New Roman"/>
              <a:buChar char="-"/>
            </a:pPr>
            <a:r>
              <a:rPr lang="en-US" sz="1800" b="0" i="0" u="none" strike="noStrike" cap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of property</a:t>
            </a:r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087437" marR="0" lvl="1" indent="-28416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Times New Roman"/>
              <a:buChar char="-"/>
            </a:pPr>
            <a:r>
              <a:rPr lang="en-US" sz="1800" b="0" i="0" u="none" strike="noStrike" cap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 of property</a:t>
            </a:r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087437" marR="0" lvl="1" indent="-28416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Times New Roman"/>
              <a:buChar char="-"/>
            </a:pPr>
            <a:r>
              <a:rPr lang="en-US" sz="1800" b="0" i="0" u="none" strike="noStrike" cap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Number of floors.</a:t>
            </a:r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087437" marR="0" lvl="1" indent="-28416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Times New Roman"/>
              <a:buChar char="-"/>
            </a:pPr>
            <a:r>
              <a:rPr lang="en-US" sz="1800" b="0" i="0" u="none" strike="noStrike" cap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Dimensions.</a:t>
            </a:r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087437" marR="0" lvl="1" indent="-28416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Times New Roman"/>
              <a:buChar char="-"/>
            </a:pPr>
            <a:r>
              <a:rPr lang="en-US" sz="1800" b="0" i="0" u="none" strike="noStrike" cap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Location.</a:t>
            </a:r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087437" marR="0" lvl="1" indent="-28416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Times New Roman"/>
              <a:buChar char="-"/>
            </a:pPr>
            <a:r>
              <a:rPr lang="en-US" sz="1800" b="0" i="0" u="none" strike="noStrike" cap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Selling Price of the Property.</a:t>
            </a:r>
            <a:endParaRPr/>
          </a:p>
        </p:txBody>
      </p:sp>
      <p:sp>
        <p:nvSpPr>
          <p:cNvPr id="833" name="Google Shape;833;p45"/>
          <p:cNvSpPr txBox="1"/>
          <p:nvPr/>
        </p:nvSpPr>
        <p:spPr>
          <a:xfrm>
            <a:off x="923925" y="788987"/>
            <a:ext cx="282575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r>
            <a:endParaRPr/>
          </a:p>
        </p:txBody>
      </p:sp>
      <p:sp>
        <p:nvSpPr>
          <p:cNvPr id="834" name="Google Shape;834;p45"/>
          <p:cNvSpPr txBox="1"/>
          <p:nvPr/>
        </p:nvSpPr>
        <p:spPr>
          <a:xfrm>
            <a:off x="10928350" y="6421437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46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0" name="Google Shape;840;p46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1" name="Google Shape;841;p46"/>
          <p:cNvSpPr txBox="1"/>
          <p:nvPr/>
        </p:nvSpPr>
        <p:spPr>
          <a:xfrm>
            <a:off x="1279525" y="968375"/>
            <a:ext cx="9345612" cy="439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5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E3E3E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Fixing Appointment</a:t>
            </a:r>
            <a:r>
              <a:rPr lang="en-US" sz="2000" b="0" i="0" u="none">
                <a:solidFill>
                  <a:srgbClr val="3E3E3E"/>
                </a:solidFill>
                <a:latin typeface="Verdana"/>
                <a:ea typeface="Verdana"/>
                <a:cs typeface="Verdana"/>
                <a:sym typeface="Verdana"/>
              </a:rPr>
              <a:t>:</a:t>
            </a:r>
            <a:endParaRPr sz="2000" b="0" i="0" u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2700" marR="0" lvl="0" indent="-1177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42F0F"/>
              </a:buClr>
              <a:buSzPts val="1854"/>
              <a:buFont typeface="Arial Black"/>
              <a:buChar char="⮚"/>
            </a:pPr>
            <a:r>
              <a:rPr lang="en-US" sz="1800" b="0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 will receive appointment request from client.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77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42F0F"/>
              </a:buClr>
              <a:buSzPts val="1854"/>
              <a:buFont typeface="Arial Black"/>
              <a:buChar char="⮚"/>
            </a:pPr>
            <a:r>
              <a:rPr lang="en-US" sz="1800" b="0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interested he can accept the request.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77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42F0F"/>
              </a:buClr>
              <a:buSzPts val="1854"/>
              <a:buFont typeface="Arial Black"/>
              <a:buChar char="⮚"/>
            </a:pPr>
            <a:r>
              <a:rPr lang="en-US" sz="1800" b="0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interested but not able to go on the time given by broker then s/he can reschedule appointment.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77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42F0F"/>
              </a:buClr>
              <a:buSzPts val="1854"/>
              <a:buFont typeface="Arial Black"/>
              <a:buChar char="⮚"/>
            </a:pPr>
            <a:r>
              <a:rPr lang="en-US" sz="1800" b="0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not interested then can delete the appointment request.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2F0F"/>
              </a:buClr>
              <a:buSzPts val="2000"/>
              <a:buFont typeface="Arial Black"/>
              <a:buNone/>
            </a:pP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Messaging</a:t>
            </a:r>
            <a:r>
              <a:rPr lang="en-US" sz="2000" b="0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77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42F0F"/>
              </a:buClr>
              <a:buSzPts val="1854"/>
              <a:buFont typeface="Arial Black"/>
              <a:buChar char="⮚"/>
            </a:pPr>
            <a:r>
              <a:rPr lang="en-US" sz="1800" b="0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 can send or receive messages for the deal, if client have some queries 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2F0F"/>
              </a:buClr>
              <a:buSzPts val="2000"/>
              <a:buFont typeface="Arial Black"/>
              <a:buNone/>
            </a:pP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3E3E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Payments: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772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A42F0F"/>
              </a:buClr>
              <a:buSzPts val="1854"/>
              <a:buFont typeface="Arial Black"/>
              <a:buChar char="⮚"/>
            </a:pPr>
            <a:r>
              <a:rPr lang="en-US" sz="1800" b="0" i="0" u="none">
                <a:solidFill>
                  <a:srgbClr val="3E3E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 will receive his commission through the platform.</a:t>
            </a:r>
            <a:endParaRPr/>
          </a:p>
        </p:txBody>
      </p:sp>
      <p:sp>
        <p:nvSpPr>
          <p:cNvPr id="842" name="Google Shape;842;p46"/>
          <p:cNvSpPr txBox="1"/>
          <p:nvPr/>
        </p:nvSpPr>
        <p:spPr>
          <a:xfrm>
            <a:off x="10591800" y="63246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  <p:sp>
        <p:nvSpPr>
          <p:cNvPr id="843" name="Google Shape;843;p46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fld id="{00000000-1234-1234-1234-123412341234}" type="slidenum">
              <a:rPr lang="en-US"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47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9" name="Google Shape;849;p47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50" name="Google Shape;850;p47"/>
          <p:cNvSpPr txBox="1"/>
          <p:nvPr/>
        </p:nvSpPr>
        <p:spPr>
          <a:xfrm>
            <a:off x="1981200" y="1209675"/>
            <a:ext cx="9067800" cy="426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854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Login/register: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 will login/register on website with user id and password.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can login using other platform such as google, facebook etc.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can also login using their email id and password.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Searching property: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 will search for property 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 can apply the filters according their requirement.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Fixing Appointment: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client finds appropriate property then they can schedule  appointment.</a:t>
            </a:r>
            <a:endParaRPr/>
          </a:p>
          <a:p>
            <a:pPr marL="12700" marR="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broker accepts they can visit the property.</a:t>
            </a:r>
            <a:endParaRPr/>
          </a:p>
        </p:txBody>
      </p:sp>
      <p:sp>
        <p:nvSpPr>
          <p:cNvPr id="851" name="Google Shape;851;p47"/>
          <p:cNvSpPr txBox="1"/>
          <p:nvPr/>
        </p:nvSpPr>
        <p:spPr>
          <a:xfrm>
            <a:off x="914400" y="788987"/>
            <a:ext cx="280987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r>
            <a:endParaRPr/>
          </a:p>
        </p:txBody>
      </p:sp>
      <p:sp>
        <p:nvSpPr>
          <p:cNvPr id="852" name="Google Shape;852;p47"/>
          <p:cNvSpPr txBox="1">
            <a:spLocks noGrp="1"/>
          </p:cNvSpPr>
          <p:nvPr>
            <p:ph type="title"/>
          </p:nvPr>
        </p:nvSpPr>
        <p:spPr>
          <a:xfrm>
            <a:off x="4876800" y="195262"/>
            <a:ext cx="18288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3600"/>
              <a:buFont typeface="Times New Roman"/>
              <a:buNone/>
            </a:pPr>
            <a:r>
              <a:rPr lang="en-US" sz="3600" b="1" i="0" u="none">
                <a:solidFill>
                  <a:srgbClr val="25252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</a:t>
            </a:r>
            <a:endParaRPr/>
          </a:p>
        </p:txBody>
      </p:sp>
      <p:sp>
        <p:nvSpPr>
          <p:cNvPr id="853" name="Google Shape;853;p47"/>
          <p:cNvSpPr txBox="1"/>
          <p:nvPr/>
        </p:nvSpPr>
        <p:spPr>
          <a:xfrm>
            <a:off x="10820400" y="64008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8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59" name="Google Shape;859;p48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60" name="Google Shape;860;p48"/>
          <p:cNvSpPr txBox="1"/>
          <p:nvPr/>
        </p:nvSpPr>
        <p:spPr>
          <a:xfrm>
            <a:off x="1838325" y="1524000"/>
            <a:ext cx="8515350" cy="244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Messaging:</a:t>
            </a:r>
            <a:endParaRPr/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endParaRPr sz="1800" b="0" i="0" u="none">
              <a:solidFill>
                <a:srgbClr val="4040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Client has any queries, then they can solve it through messages.</a:t>
            </a:r>
            <a:endParaRPr sz="1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600"/>
              <a:buFont typeface="Arial Black"/>
              <a:buNone/>
            </a:pPr>
            <a:endParaRPr sz="26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Payments: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143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18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client interested in any property, then they need to pay the brokerage  commission through platform.</a:t>
            </a:r>
            <a:endParaRPr/>
          </a:p>
        </p:txBody>
      </p:sp>
      <p:sp>
        <p:nvSpPr>
          <p:cNvPr id="861" name="Google Shape;861;p48"/>
          <p:cNvSpPr txBox="1"/>
          <p:nvPr/>
        </p:nvSpPr>
        <p:spPr>
          <a:xfrm>
            <a:off x="923925" y="788987"/>
            <a:ext cx="282575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r>
            <a:endParaRPr/>
          </a:p>
        </p:txBody>
      </p:sp>
      <p:sp>
        <p:nvSpPr>
          <p:cNvPr id="862" name="Google Shape;862;p48"/>
          <p:cNvSpPr txBox="1"/>
          <p:nvPr/>
        </p:nvSpPr>
        <p:spPr>
          <a:xfrm>
            <a:off x="10820400" y="63246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49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68" name="Google Shape;868;p49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69" name="Google Shape;869;p49"/>
          <p:cNvSpPr txBox="1">
            <a:spLocks noGrp="1"/>
          </p:cNvSpPr>
          <p:nvPr>
            <p:ph type="title"/>
          </p:nvPr>
        </p:nvSpPr>
        <p:spPr>
          <a:xfrm>
            <a:off x="2243137" y="304800"/>
            <a:ext cx="7705725" cy="50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Times New Roman"/>
              <a:buNone/>
            </a:pPr>
            <a:r>
              <a:rPr lang="en-US" sz="32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TOOLS AND TECHNOLOGY USED</a:t>
            </a:r>
            <a:endParaRPr/>
          </a:p>
        </p:txBody>
      </p:sp>
      <p:sp>
        <p:nvSpPr>
          <p:cNvPr id="870" name="Google Shape;870;p49"/>
          <p:cNvSpPr txBox="1"/>
          <p:nvPr/>
        </p:nvSpPr>
        <p:spPr>
          <a:xfrm>
            <a:off x="1600200" y="1389062"/>
            <a:ext cx="1909762" cy="392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400"/>
              <a:buFont typeface="Arial Black"/>
              <a:buNone/>
            </a:pPr>
            <a:r>
              <a:rPr lang="en-US" sz="2400" b="0" i="0" u="none">
                <a:solidFill>
                  <a:srgbClr val="A32E0E"/>
                </a:solidFill>
                <a:latin typeface="Arial Black"/>
                <a:ea typeface="Arial Black"/>
                <a:cs typeface="Arial Black"/>
                <a:sym typeface="Arial Black"/>
              </a:rPr>
              <a:t>⮚ </a:t>
            </a: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 End :-</a:t>
            </a:r>
            <a:endParaRPr/>
          </a:p>
        </p:txBody>
      </p:sp>
      <p:sp>
        <p:nvSpPr>
          <p:cNvPr id="871" name="Google Shape;871;p49"/>
          <p:cNvSpPr txBox="1"/>
          <p:nvPr/>
        </p:nvSpPr>
        <p:spPr>
          <a:xfrm>
            <a:off x="1543050" y="4121150"/>
            <a:ext cx="2008187" cy="1504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700" rIns="0" bIns="0" anchor="t" anchorCtr="0">
            <a:noAutofit/>
          </a:bodyPr>
          <a:lstStyle/>
          <a:p>
            <a:pPr marL="4064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400"/>
              <a:buFont typeface="Arial Black"/>
              <a:buChar char="⮚"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 End :-</a:t>
            </a: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06400" marR="0" lvl="0" indent="-3937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400"/>
              <a:buFont typeface="Arial Black"/>
              <a:buChar char="⮚"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Server:-</a:t>
            </a: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06400" marR="0" lvl="0" indent="-3937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400"/>
              <a:buFont typeface="Arial Black"/>
              <a:buNone/>
            </a:pPr>
            <a:r>
              <a:rPr lang="en-US" sz="2400" b="0" i="0" u="none">
                <a:solidFill>
                  <a:srgbClr val="A32E0E"/>
                </a:solidFill>
                <a:latin typeface="Arial Black"/>
                <a:ea typeface="Arial Black"/>
                <a:cs typeface="Arial Black"/>
                <a:sym typeface="Arial Black"/>
              </a:rPr>
              <a:t>⮚</a:t>
            </a: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 Tools</a:t>
            </a: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:-</a:t>
            </a:r>
            <a:endParaRPr/>
          </a:p>
        </p:txBody>
      </p:sp>
      <p:sp>
        <p:nvSpPr>
          <p:cNvPr id="872" name="Google Shape;872;p49"/>
          <p:cNvSpPr txBox="1"/>
          <p:nvPr/>
        </p:nvSpPr>
        <p:spPr>
          <a:xfrm>
            <a:off x="3848100" y="1339850"/>
            <a:ext cx="2081212" cy="46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0127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PHP</a:t>
            </a: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91666"/>
              </a:lnSpc>
              <a:spcBef>
                <a:spcPts val="10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Javascript  CSS</a:t>
            </a: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HTML</a:t>
            </a: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Jquery</a:t>
            </a: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35000"/>
              </a:lnSpc>
              <a:spcBef>
                <a:spcPts val="20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MySQL  XAMPP</a:t>
            </a: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404040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MS Office 2016,  draw.io</a:t>
            </a:r>
            <a:endParaRPr/>
          </a:p>
        </p:txBody>
      </p:sp>
      <p:sp>
        <p:nvSpPr>
          <p:cNvPr id="873" name="Google Shape;873;p49"/>
          <p:cNvSpPr txBox="1"/>
          <p:nvPr/>
        </p:nvSpPr>
        <p:spPr>
          <a:xfrm>
            <a:off x="923925" y="788987"/>
            <a:ext cx="282575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r>
            <a:endParaRPr/>
          </a:p>
        </p:txBody>
      </p:sp>
      <p:sp>
        <p:nvSpPr>
          <p:cNvPr id="874" name="Google Shape;874;p49"/>
          <p:cNvSpPr txBox="1"/>
          <p:nvPr/>
        </p:nvSpPr>
        <p:spPr>
          <a:xfrm>
            <a:off x="10204450" y="1439862"/>
            <a:ext cx="1262062" cy="68103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5" name="Google Shape;875;p49"/>
          <p:cNvSpPr txBox="1"/>
          <p:nvPr/>
        </p:nvSpPr>
        <p:spPr>
          <a:xfrm>
            <a:off x="6858000" y="1447800"/>
            <a:ext cx="2887662" cy="154781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6" name="Google Shape;876;p49"/>
          <p:cNvSpPr txBox="1"/>
          <p:nvPr/>
        </p:nvSpPr>
        <p:spPr>
          <a:xfrm>
            <a:off x="7345362" y="3286125"/>
            <a:ext cx="2400300" cy="1508125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7" name="Google Shape;877;p49"/>
          <p:cNvSpPr txBox="1"/>
          <p:nvPr/>
        </p:nvSpPr>
        <p:spPr>
          <a:xfrm>
            <a:off x="9906000" y="2287587"/>
            <a:ext cx="2055812" cy="106045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8" name="Google Shape;878;p49"/>
          <p:cNvSpPr txBox="1"/>
          <p:nvPr/>
        </p:nvSpPr>
        <p:spPr>
          <a:xfrm>
            <a:off x="10412412" y="3697287"/>
            <a:ext cx="1176337" cy="106045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9" name="Google Shape;879;p49"/>
          <p:cNvSpPr txBox="1"/>
          <p:nvPr/>
        </p:nvSpPr>
        <p:spPr>
          <a:xfrm>
            <a:off x="10436225" y="4913312"/>
            <a:ext cx="1343025" cy="1343025"/>
          </a:xfrm>
          <a:prstGeom prst="rect">
            <a:avLst/>
          </a:pr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80" name="Google Shape;880;p49"/>
          <p:cNvSpPr txBox="1"/>
          <p:nvPr/>
        </p:nvSpPr>
        <p:spPr>
          <a:xfrm>
            <a:off x="7488237" y="5072062"/>
            <a:ext cx="2257425" cy="1184275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81" name="Google Shape;881;p49"/>
          <p:cNvSpPr txBox="1"/>
          <p:nvPr/>
        </p:nvSpPr>
        <p:spPr>
          <a:xfrm>
            <a:off x="10834687" y="6411912"/>
            <a:ext cx="1263650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10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50"/>
          <p:cNvSpPr txBox="1"/>
          <p:nvPr/>
        </p:nvSpPr>
        <p:spPr>
          <a:xfrm>
            <a:off x="3390900" y="787400"/>
            <a:ext cx="5410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3600"/>
              <a:buFont typeface="Times New Roman"/>
              <a:buNone/>
            </a:pPr>
            <a:r>
              <a:rPr lang="en-US" sz="3600" b="1" i="0" u="none">
                <a:solidFill>
                  <a:srgbClr val="25252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DFD (Data Flow Diagram)</a:t>
            </a:r>
            <a:endParaRPr/>
          </a:p>
        </p:txBody>
      </p:sp>
      <p:sp>
        <p:nvSpPr>
          <p:cNvPr id="887" name="Google Shape;887;p50"/>
          <p:cNvSpPr txBox="1"/>
          <p:nvPr/>
        </p:nvSpPr>
        <p:spPr>
          <a:xfrm>
            <a:off x="4565650" y="2794000"/>
            <a:ext cx="30607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000"/>
              <a:buFont typeface="Times New Roman"/>
              <a:buNone/>
            </a:pPr>
            <a:r>
              <a:rPr lang="en-US" sz="4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Context Level</a:t>
            </a:r>
            <a:endParaRPr/>
          </a:p>
        </p:txBody>
      </p:sp>
      <p:sp>
        <p:nvSpPr>
          <p:cNvPr id="888" name="Google Shape;888;p50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fld id="{00000000-1234-1234-1234-123412341234}" type="slidenum">
              <a:rPr lang="en-US"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15</a:t>
            </a:fld>
            <a:endParaRPr/>
          </a:p>
        </p:txBody>
      </p:sp>
      <p:sp>
        <p:nvSpPr>
          <p:cNvPr id="889" name="Google Shape;889;p50"/>
          <p:cNvSpPr txBox="1"/>
          <p:nvPr/>
        </p:nvSpPr>
        <p:spPr>
          <a:xfrm>
            <a:off x="10893425" y="64008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51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95" name="Google Shape;895;p51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96" name="Google Shape;896;p51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97" name="Google Shape;897;p51"/>
          <p:cNvSpPr txBox="1"/>
          <p:nvPr/>
        </p:nvSpPr>
        <p:spPr>
          <a:xfrm>
            <a:off x="865187" y="825500"/>
            <a:ext cx="228600" cy="25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5555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1800"/>
              <a:buFont typeface="Times New Roman"/>
              <a:buNone/>
            </a:pPr>
            <a:r>
              <a:rPr lang="en-US" sz="18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r>
            <a:endParaRPr/>
          </a:p>
        </p:txBody>
      </p:sp>
      <p:sp>
        <p:nvSpPr>
          <p:cNvPr id="898" name="Google Shape;898;p51"/>
          <p:cNvSpPr txBox="1"/>
          <p:nvPr/>
        </p:nvSpPr>
        <p:spPr>
          <a:xfrm>
            <a:off x="0" y="3175"/>
            <a:ext cx="12192000" cy="6854825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99" name="Google Shape;899;p51"/>
          <p:cNvSpPr txBox="1"/>
          <p:nvPr/>
        </p:nvSpPr>
        <p:spPr>
          <a:xfrm rot="5400000">
            <a:off x="-264318" y="6041231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/>
              </a:rPr>
              <a:t>TO INDEX</a:t>
            </a:r>
            <a:endParaRPr/>
          </a:p>
        </p:txBody>
      </p:sp>
      <p:sp>
        <p:nvSpPr>
          <p:cNvPr id="900" name="Google Shape;900;p51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fld id="{00000000-1234-1234-1234-123412341234}" type="slidenum">
              <a:rPr lang="en-US"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52"/>
          <p:cNvSpPr txBox="1">
            <a:spLocks noGrp="1"/>
          </p:cNvSpPr>
          <p:nvPr>
            <p:ph type="title"/>
          </p:nvPr>
        </p:nvSpPr>
        <p:spPr>
          <a:xfrm>
            <a:off x="5140325" y="2801937"/>
            <a:ext cx="1911350" cy="62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000"/>
              <a:buFont typeface="Times New Roman"/>
              <a:buNone/>
            </a:pPr>
            <a:r>
              <a:rPr lang="en-US" sz="4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Level 1</a:t>
            </a:r>
            <a:endParaRPr/>
          </a:p>
        </p:txBody>
      </p:sp>
      <p:sp>
        <p:nvSpPr>
          <p:cNvPr id="906" name="Google Shape;906;p52"/>
          <p:cNvSpPr txBox="1"/>
          <p:nvPr/>
        </p:nvSpPr>
        <p:spPr>
          <a:xfrm>
            <a:off x="923925" y="788987"/>
            <a:ext cx="282575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 dirty="0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</a:t>
            </a:r>
            <a:endParaRPr dirty="0"/>
          </a:p>
        </p:txBody>
      </p:sp>
      <p:sp>
        <p:nvSpPr>
          <p:cNvPr id="907" name="Google Shape;907;p52"/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3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13" name="Google Shape;913;p53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14" name="Google Shape;914;p53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15" name="Google Shape;915;p53"/>
          <p:cNvSpPr txBox="1"/>
          <p:nvPr/>
        </p:nvSpPr>
        <p:spPr>
          <a:xfrm>
            <a:off x="936625" y="862012"/>
            <a:ext cx="257175" cy="28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</a:t>
            </a:r>
            <a:endParaRPr/>
          </a:p>
        </p:txBody>
      </p:sp>
      <p:pic>
        <p:nvPicPr>
          <p:cNvPr id="916" name="Google Shape;916;p53" descr="A close up of text on a black background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p53"/>
          <p:cNvSpPr txBox="1"/>
          <p:nvPr/>
        </p:nvSpPr>
        <p:spPr>
          <a:xfrm rot="5400000">
            <a:off x="-448468" y="4723606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/>
              </a:rPr>
              <a:t>TO INDEX</a:t>
            </a:r>
            <a:endParaRPr/>
          </a:p>
        </p:txBody>
      </p:sp>
      <p:sp>
        <p:nvSpPr>
          <p:cNvPr id="918" name="Google Shape;918;p53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fld id="{00000000-1234-1234-1234-123412341234}" type="slidenum">
              <a:rPr lang="en-US"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54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19</a:t>
            </a:r>
            <a:endParaRPr dirty="0"/>
          </a:p>
        </p:txBody>
      </p:sp>
      <p:sp>
        <p:nvSpPr>
          <p:cNvPr id="924" name="Google Shape;924;p54"/>
          <p:cNvSpPr txBox="1"/>
          <p:nvPr/>
        </p:nvSpPr>
        <p:spPr>
          <a:xfrm>
            <a:off x="4719637" y="2459037"/>
            <a:ext cx="2752725" cy="193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000"/>
              <a:buFont typeface="Times New Roman"/>
              <a:buNone/>
            </a:pPr>
            <a:r>
              <a:rPr lang="en-US" sz="4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Level 2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endParaRPr sz="4000" b="1" i="0" u="none">
              <a:solidFill>
                <a:srgbClr val="4040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000"/>
              <a:buFont typeface="Times New Roman"/>
              <a:buNone/>
            </a:pPr>
            <a:r>
              <a:rPr lang="en-US" sz="4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2.0 Login</a:t>
            </a:r>
            <a:endParaRPr/>
          </a:p>
        </p:txBody>
      </p:sp>
      <p:sp>
        <p:nvSpPr>
          <p:cNvPr id="925" name="Google Shape;925;p54"/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9" name="Google Shape;749;p37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0" name="Google Shape;750;p37"/>
          <p:cNvSpPr txBox="1">
            <a:spLocks noGrp="1"/>
          </p:cNvSpPr>
          <p:nvPr>
            <p:ph type="title"/>
          </p:nvPr>
        </p:nvSpPr>
        <p:spPr>
          <a:xfrm>
            <a:off x="4918076" y="153987"/>
            <a:ext cx="2073568" cy="62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Times New Roman"/>
              <a:buNone/>
            </a:pPr>
            <a:r>
              <a:rPr lang="en-US" sz="4000" b="0" i="0" u="none" dirty="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INDEX</a:t>
            </a:r>
            <a:endParaRPr dirty="0"/>
          </a:p>
        </p:txBody>
      </p:sp>
      <p:sp>
        <p:nvSpPr>
          <p:cNvPr id="751" name="Google Shape;751;p37"/>
          <p:cNvSpPr txBox="1"/>
          <p:nvPr/>
        </p:nvSpPr>
        <p:spPr>
          <a:xfrm>
            <a:off x="1065212" y="788987"/>
            <a:ext cx="153987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endParaRPr/>
          </a:p>
        </p:txBody>
      </p:sp>
      <p:sp>
        <p:nvSpPr>
          <p:cNvPr id="752" name="Google Shape;752;p37"/>
          <p:cNvSpPr txBox="1"/>
          <p:nvPr/>
        </p:nvSpPr>
        <p:spPr>
          <a:xfrm>
            <a:off x="2744787" y="939800"/>
            <a:ext cx="7296150" cy="5656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1.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3"/>
              </a:rPr>
              <a:t>Company Profile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	1.1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4"/>
              </a:rPr>
              <a:t>About Company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2.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5"/>
              </a:rPr>
              <a:t>About Project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3.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6"/>
              </a:rPr>
              <a:t>Requirement Gathering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4.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7"/>
              </a:rPr>
              <a:t>Existing System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5.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8"/>
              </a:rPr>
              <a:t>Proposed System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	5.1 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9"/>
              </a:rPr>
              <a:t>Admin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</a:t>
            </a:r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</a:t>
            </a: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5.2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0"/>
              </a:rPr>
              <a:t>Broker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	5.3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1"/>
              </a:rPr>
              <a:t>Client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 startAt="6"/>
            </a:pP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2"/>
              </a:rPr>
              <a:t>Tools And Technology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 startAt="6"/>
            </a:pP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3"/>
              </a:rPr>
              <a:t>DFDs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	7.1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4"/>
              </a:rPr>
              <a:t>Context Level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	7.2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5"/>
              </a:rPr>
              <a:t>Level 1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	7.3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6"/>
              </a:rPr>
              <a:t>Level 2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		7.3.1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6"/>
              </a:rPr>
              <a:t>Login(2.0)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	7.3.2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7"/>
              </a:rPr>
              <a:t>Broker(2.1)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	7.3.3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8"/>
              </a:rPr>
              <a:t>Property(2.2)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	7.3.4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19"/>
              </a:rPr>
              <a:t>Appointment(2.3)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0" i="0" u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8. </a:t>
            </a:r>
            <a:r>
              <a:rPr lang="en-US" sz="1800" b="0" i="0" u="sng" dirty="0">
                <a:solidFill>
                  <a:schemeClr val="hlink"/>
                </a:solidFill>
                <a:latin typeface="Times New Roman" panose="02020603050405020304" pitchFamily="18" charset="0"/>
                <a:ea typeface="Century Gothic"/>
                <a:cs typeface="Times New Roman" panose="02020603050405020304" pitchFamily="18" charset="0"/>
                <a:sym typeface="Century Gothic"/>
                <a:hlinkClick r:id="rId20"/>
              </a:rPr>
              <a:t>Data Dictionary</a:t>
            </a:r>
            <a:endParaRPr lang="en-US" sz="1800" b="0" i="0" u="sng" dirty="0">
              <a:solidFill>
                <a:schemeClr val="hlink"/>
              </a:solidFill>
              <a:latin typeface="Times New Roman" panose="02020603050405020304" pitchFamily="18" charset="0"/>
              <a:ea typeface="Century Gothic"/>
              <a:cs typeface="Times New Roman" panose="02020603050405020304" pitchFamily="18" charset="0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21" action="ppaction://hlinksldjump"/>
              </a:rPr>
              <a:t>ERD Diagram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5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1" name="Google Shape;931;p55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2" name="Google Shape;932;p55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3" name="Google Shape;933;p55"/>
          <p:cNvSpPr txBox="1"/>
          <p:nvPr/>
        </p:nvSpPr>
        <p:spPr>
          <a:xfrm>
            <a:off x="18662" y="0"/>
            <a:ext cx="12192000" cy="685641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" name="Google Shape;925;p54">
            <a:extLst>
              <a:ext uri="{FF2B5EF4-FFF2-40B4-BE49-F238E27FC236}">
                <a16:creationId xmlns:a16="http://schemas.microsoft.com/office/drawing/2014/main" id="{09160445-ABFE-454E-83B9-EF670D57282A}"/>
              </a:ext>
            </a:extLst>
          </p:cNvPr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/>
              </a:rPr>
              <a:t>TO INDEX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56"/>
          <p:cNvSpPr txBox="1">
            <a:spLocks noGrp="1"/>
          </p:cNvSpPr>
          <p:nvPr>
            <p:ph type="title"/>
          </p:nvPr>
        </p:nvSpPr>
        <p:spPr>
          <a:xfrm>
            <a:off x="4495800" y="2500312"/>
            <a:ext cx="3200400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000"/>
              <a:buFont typeface="Times New Roman"/>
              <a:buNone/>
            </a:pPr>
            <a:r>
              <a:rPr lang="en-US" sz="4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Level 2</a:t>
            </a:r>
            <a:br>
              <a:rPr lang="en-US" sz="4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4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3.0 Broker</a:t>
            </a:r>
            <a:endParaRPr/>
          </a:p>
        </p:txBody>
      </p:sp>
      <p:sp>
        <p:nvSpPr>
          <p:cNvPr id="939" name="Google Shape;939;p56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21</a:t>
            </a:r>
            <a:endParaRPr dirty="0"/>
          </a:p>
        </p:txBody>
      </p:sp>
      <p:sp>
        <p:nvSpPr>
          <p:cNvPr id="4" name="Google Shape;925;p54">
            <a:extLst>
              <a:ext uri="{FF2B5EF4-FFF2-40B4-BE49-F238E27FC236}">
                <a16:creationId xmlns:a16="http://schemas.microsoft.com/office/drawing/2014/main" id="{35DD0F69-01F7-449D-AC51-A3E79C265DB3}"/>
              </a:ext>
            </a:extLst>
          </p:cNvPr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57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5" name="Google Shape;945;p57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6" name="Google Shape;946;p57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7" name="Google Shape;947;p57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8" name="Google Shape;948;p57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fld id="{00000000-1234-1234-1234-123412341234}" type="slidenum">
              <a:rPr lang="en-US"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22</a:t>
            </a:fld>
            <a:endParaRPr/>
          </a:p>
        </p:txBody>
      </p:sp>
      <p:sp>
        <p:nvSpPr>
          <p:cNvPr id="7" name="Google Shape;925;p54">
            <a:extLst>
              <a:ext uri="{FF2B5EF4-FFF2-40B4-BE49-F238E27FC236}">
                <a16:creationId xmlns:a16="http://schemas.microsoft.com/office/drawing/2014/main" id="{345B6E8F-4CD5-48F0-904B-D10ED67031D0}"/>
              </a:ext>
            </a:extLst>
          </p:cNvPr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/>
              </a:rPr>
              <a:t>TO INDEX</a:t>
            </a: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58"/>
          <p:cNvSpPr txBox="1">
            <a:spLocks noGrp="1"/>
          </p:cNvSpPr>
          <p:nvPr>
            <p:ph type="title"/>
          </p:nvPr>
        </p:nvSpPr>
        <p:spPr>
          <a:xfrm>
            <a:off x="4373562" y="2500312"/>
            <a:ext cx="3444875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000"/>
              <a:buFont typeface="Times New Roman"/>
              <a:buNone/>
            </a:pPr>
            <a:r>
              <a:rPr lang="en-US" sz="4000" b="1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Level 2</a:t>
            </a:r>
            <a:br>
              <a:rPr lang="en-US" sz="4000" b="1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4000" b="1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000" b="1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4.0 Property</a:t>
            </a:r>
            <a:endParaRPr dirty="0"/>
          </a:p>
        </p:txBody>
      </p:sp>
      <p:sp>
        <p:nvSpPr>
          <p:cNvPr id="954" name="Google Shape;954;p58"/>
          <p:cNvSpPr txBox="1"/>
          <p:nvPr/>
        </p:nvSpPr>
        <p:spPr>
          <a:xfrm>
            <a:off x="531812" y="787400"/>
            <a:ext cx="7032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23</a:t>
            </a:r>
            <a:endParaRPr dirty="0"/>
          </a:p>
        </p:txBody>
      </p:sp>
      <p:sp>
        <p:nvSpPr>
          <p:cNvPr id="4" name="Google Shape;925;p54">
            <a:extLst>
              <a:ext uri="{FF2B5EF4-FFF2-40B4-BE49-F238E27FC236}">
                <a16:creationId xmlns:a16="http://schemas.microsoft.com/office/drawing/2014/main" id="{C29934B3-D400-4055-B2F0-BEE3594D03F4}"/>
              </a:ext>
            </a:extLst>
          </p:cNvPr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59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60" name="Google Shape;960;p59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61" name="Google Shape;961;p59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62" name="Google Shape;962;p59" descr="A close up of a map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35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3" name="Google Shape;963;p59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fld id="{00000000-1234-1234-1234-123412341234}" type="slidenum">
              <a:rPr lang="en-US"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24</a:t>
            </a:fld>
            <a:endParaRPr/>
          </a:p>
        </p:txBody>
      </p:sp>
      <p:sp>
        <p:nvSpPr>
          <p:cNvPr id="7" name="Google Shape;925;p54">
            <a:extLst>
              <a:ext uri="{FF2B5EF4-FFF2-40B4-BE49-F238E27FC236}">
                <a16:creationId xmlns:a16="http://schemas.microsoft.com/office/drawing/2014/main" id="{4D42CCC3-0BED-420B-8053-F6A0FB8067B0}"/>
              </a:ext>
            </a:extLst>
          </p:cNvPr>
          <p:cNvSpPr txBox="1"/>
          <p:nvPr/>
        </p:nvSpPr>
        <p:spPr>
          <a:xfrm>
            <a:off x="0" y="5389983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/>
              </a:rPr>
              <a:t>TO INDEX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60"/>
          <p:cNvSpPr txBox="1">
            <a:spLocks noGrp="1"/>
          </p:cNvSpPr>
          <p:nvPr>
            <p:ph type="title"/>
          </p:nvPr>
        </p:nvSpPr>
        <p:spPr>
          <a:xfrm>
            <a:off x="3798887" y="2500312"/>
            <a:ext cx="4594225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000"/>
              <a:buFont typeface="Times New Roman"/>
              <a:buNone/>
            </a:pPr>
            <a:r>
              <a:rPr lang="en-US" sz="4000" b="1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Level 2</a:t>
            </a:r>
            <a:br>
              <a:rPr lang="en-US" sz="4000" b="1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4000" b="1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000" b="1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5.0 Appointment</a:t>
            </a:r>
            <a:endParaRPr dirty="0"/>
          </a:p>
        </p:txBody>
      </p:sp>
      <p:sp>
        <p:nvSpPr>
          <p:cNvPr id="969" name="Google Shape;969;p60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25</a:t>
            </a:r>
            <a:endParaRPr dirty="0"/>
          </a:p>
        </p:txBody>
      </p:sp>
      <p:sp>
        <p:nvSpPr>
          <p:cNvPr id="4" name="Google Shape;925;p54">
            <a:extLst>
              <a:ext uri="{FF2B5EF4-FFF2-40B4-BE49-F238E27FC236}">
                <a16:creationId xmlns:a16="http://schemas.microsoft.com/office/drawing/2014/main" id="{E756C1FB-7250-4E56-83B9-50978A27C935}"/>
              </a:ext>
            </a:extLst>
          </p:cNvPr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61"/>
          <p:cNvSpPr txBox="1">
            <a:spLocks noGrp="1"/>
          </p:cNvSpPr>
          <p:nvPr>
            <p:ph type="title"/>
          </p:nvPr>
        </p:nvSpPr>
        <p:spPr>
          <a:xfrm>
            <a:off x="2592387" y="623887"/>
            <a:ext cx="8912225" cy="128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75" name="Google Shape;975;p61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fld id="{00000000-1234-1234-1234-123412341234}" type="slidenum">
              <a:rPr lang="en-US" sz="2000" b="0" i="0" u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26</a:t>
            </a:fld>
            <a:endParaRPr/>
          </a:p>
        </p:txBody>
      </p:sp>
      <p:pic>
        <p:nvPicPr>
          <p:cNvPr id="976" name="Google Shape;976;p61" descr="A close up of a map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25;p54">
            <a:extLst>
              <a:ext uri="{FF2B5EF4-FFF2-40B4-BE49-F238E27FC236}">
                <a16:creationId xmlns:a16="http://schemas.microsoft.com/office/drawing/2014/main" id="{E78BCD88-B110-435B-8E95-EE16B23F77D4}"/>
              </a:ext>
            </a:extLst>
          </p:cNvPr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INDEX</a:t>
            </a:r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62"/>
          <p:cNvSpPr txBox="1">
            <a:spLocks noGrp="1"/>
          </p:cNvSpPr>
          <p:nvPr>
            <p:ph type="title"/>
          </p:nvPr>
        </p:nvSpPr>
        <p:spPr>
          <a:xfrm>
            <a:off x="3144837" y="228600"/>
            <a:ext cx="5902325" cy="702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Times New Roman"/>
              <a:buNone/>
            </a:pPr>
            <a:r>
              <a:rPr lang="en-US" sz="4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DICTIONARY</a:t>
            </a:r>
            <a:br>
              <a:rPr lang="en-US" sz="4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4800" b="0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</a:t>
            </a:r>
            <a:r>
              <a:rPr lang="en-US" sz="2000" b="1" i="0" u="sng">
                <a:solidFill>
                  <a:schemeClr val="hlink"/>
                </a:solidFill>
                <a:hlinkClick r:id="rId3"/>
              </a:rPr>
              <a:t>USER_TBL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</a:t>
            </a:r>
            <a:r>
              <a:rPr lang="en-US" sz="2000" b="1" i="0" u="sng">
                <a:solidFill>
                  <a:schemeClr val="hlink"/>
                </a:solidFill>
                <a:hlinkClick r:id="rId4"/>
              </a:rPr>
              <a:t>BROKER_TBL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</a:t>
            </a:r>
            <a:r>
              <a:rPr lang="en-US" sz="2000" b="1" i="0" u="sng">
                <a:solidFill>
                  <a:schemeClr val="hlink"/>
                </a:solidFill>
                <a:hlinkClick r:id="rId5"/>
              </a:rPr>
              <a:t>PROPERTY_TBL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</a:t>
            </a:r>
            <a:r>
              <a:rPr lang="en-US" sz="2000" b="1" i="0" u="sng">
                <a:solidFill>
                  <a:schemeClr val="hlink"/>
                </a:solidFill>
                <a:hlinkClick r:id="rId6"/>
              </a:rPr>
              <a:t>IMAGE_DETAILS_TBL</a:t>
            </a:r>
            <a:b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</a:t>
            </a:r>
            <a:r>
              <a:rPr lang="en-US" sz="2000" b="1" i="0" u="sng">
                <a:solidFill>
                  <a:schemeClr val="hlink"/>
                </a:solidFill>
                <a:hlinkClick r:id="rId7"/>
              </a:rPr>
              <a:t>IMAGE_TBL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</a:t>
            </a:r>
            <a:r>
              <a:rPr lang="en-US" sz="2000" b="1" i="0" u="sng">
                <a:solidFill>
                  <a:schemeClr val="hlink"/>
                </a:solidFill>
                <a:hlinkClick r:id="rId8"/>
              </a:rPr>
              <a:t>PROPERTY_TYPE_TBL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 </a:t>
            </a:r>
            <a:r>
              <a:rPr lang="en-US" sz="2000" b="1" i="0" u="sng">
                <a:solidFill>
                  <a:schemeClr val="hlink"/>
                </a:solidFill>
                <a:hlinkClick r:id="rId9"/>
              </a:rPr>
              <a:t>FLAT_TBL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8. </a:t>
            </a:r>
            <a:r>
              <a:rPr lang="en-US" sz="2000" b="1" i="0" u="sng">
                <a:solidFill>
                  <a:schemeClr val="hlink"/>
                </a:solidFill>
                <a:hlinkClick r:id="rId10"/>
              </a:rPr>
              <a:t>PLOT_TBL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9. </a:t>
            </a:r>
            <a:r>
              <a:rPr lang="en-US" sz="2000" b="1" i="0" u="sng">
                <a:solidFill>
                  <a:schemeClr val="hlink"/>
                </a:solidFill>
                <a:hlinkClick r:id="rId11"/>
              </a:rPr>
              <a:t>STATE_TBL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10. </a:t>
            </a:r>
            <a:r>
              <a:rPr lang="en-US" sz="2000" b="1" i="0" u="sng">
                <a:solidFill>
                  <a:schemeClr val="hlink"/>
                </a:solidFill>
                <a:hlinkClick r:id="rId11"/>
              </a:rPr>
              <a:t>CITY_TBL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11. </a:t>
            </a:r>
            <a:r>
              <a:rPr lang="en-US" sz="2000" b="1" i="0" u="sng">
                <a:solidFill>
                  <a:schemeClr val="hlink"/>
                </a:solidFill>
                <a:hlinkClick r:id="rId12"/>
              </a:rPr>
              <a:t>AREA_TBL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12. </a:t>
            </a:r>
            <a:r>
              <a:rPr lang="en-US" sz="2000" b="1" i="0" u="sng">
                <a:solidFill>
                  <a:schemeClr val="hlink"/>
                </a:solidFill>
                <a:hlinkClick r:id="rId13"/>
              </a:rPr>
              <a:t>APPOINTMENT_TBL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13. </a:t>
            </a:r>
            <a:r>
              <a:rPr lang="en-US" sz="2000" b="1" i="0" u="sng">
                <a:solidFill>
                  <a:schemeClr val="hlink"/>
                </a:solidFill>
                <a:hlinkClick r:id="rId14"/>
              </a:rPr>
              <a:t>MESSAGE_TBL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14. </a:t>
            </a:r>
            <a:r>
              <a:rPr lang="en-US" sz="2000" b="1" i="0" u="sng">
                <a:solidFill>
                  <a:schemeClr val="hlink"/>
                </a:solidFill>
                <a:hlinkClick r:id="rId15"/>
              </a:rPr>
              <a:t>PAYMENT_TBL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15. </a:t>
            </a:r>
            <a:r>
              <a:rPr lang="en-US" sz="2000" b="1" i="0" u="sng">
                <a:solidFill>
                  <a:schemeClr val="hlink"/>
                </a:solidFill>
                <a:hlinkClick r:id="rId16"/>
              </a:rPr>
              <a:t>FEEDBACK_TBL</a:t>
            </a: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16. </a:t>
            </a:r>
            <a:r>
              <a:rPr lang="en-US" sz="2000" b="1" i="0" u="sng">
                <a:solidFill>
                  <a:schemeClr val="hlink"/>
                </a:solidFill>
                <a:hlinkClick r:id="rId17"/>
              </a:rPr>
              <a:t>PROPERTY RELATION TABLE</a:t>
            </a:r>
            <a:br>
              <a:rPr lang="en-US" sz="20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/>
          </a:p>
        </p:txBody>
      </p:sp>
      <p:sp>
        <p:nvSpPr>
          <p:cNvPr id="982" name="Google Shape;982;p62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27</a:t>
            </a:r>
            <a:endParaRPr dirty="0"/>
          </a:p>
        </p:txBody>
      </p:sp>
      <p:sp>
        <p:nvSpPr>
          <p:cNvPr id="4" name="Google Shape;925;p54">
            <a:extLst>
              <a:ext uri="{FF2B5EF4-FFF2-40B4-BE49-F238E27FC236}">
                <a16:creationId xmlns:a16="http://schemas.microsoft.com/office/drawing/2014/main" id="{F8DC784F-4CFC-41B3-B83A-28256813FEEC}"/>
              </a:ext>
            </a:extLst>
          </p:cNvPr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18"/>
              </a:rPr>
              <a:t>TO INDEX</a:t>
            </a: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63"/>
          <p:cNvSpPr txBox="1"/>
          <p:nvPr/>
        </p:nvSpPr>
        <p:spPr>
          <a:xfrm>
            <a:off x="-7937" y="-3175"/>
            <a:ext cx="2851150" cy="6859587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88" name="Google Shape;988;p63"/>
          <p:cNvSpPr/>
          <p:nvPr/>
        </p:nvSpPr>
        <p:spPr>
          <a:xfrm>
            <a:off x="-7937" y="-3175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89" name="Google Shape;989;p63"/>
          <p:cNvSpPr/>
          <p:nvPr/>
        </p:nvSpPr>
        <p:spPr>
          <a:xfrm>
            <a:off x="-7937" y="711200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0" name="Google Shape;990;p63"/>
          <p:cNvSpPr txBox="1"/>
          <p:nvPr/>
        </p:nvSpPr>
        <p:spPr>
          <a:xfrm>
            <a:off x="2436812" y="808037"/>
            <a:ext cx="8131175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USER_TBL: It stores the details of user on the basis of their type, Admin or Client.</a:t>
            </a:r>
            <a:endParaRPr/>
          </a:p>
        </p:txBody>
      </p:sp>
      <p:sp>
        <p:nvSpPr>
          <p:cNvPr id="991" name="Google Shape;991;p63"/>
          <p:cNvSpPr txBox="1"/>
          <p:nvPr/>
        </p:nvSpPr>
        <p:spPr>
          <a:xfrm>
            <a:off x="10417175" y="6397625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/>
              </a:rPr>
              <a:t>TO DD'S INDEX</a:t>
            </a:r>
            <a:endParaRPr/>
          </a:p>
        </p:txBody>
      </p:sp>
      <p:graphicFrame>
        <p:nvGraphicFramePr>
          <p:cNvPr id="992" name="Google Shape;992;p63"/>
          <p:cNvGraphicFramePr/>
          <p:nvPr>
            <p:extLst>
              <p:ext uri="{D42A27DB-BD31-4B8C-83A1-F6EECF244321}">
                <p14:modId xmlns:p14="http://schemas.microsoft.com/office/powerpoint/2010/main" val="41701896"/>
              </p:ext>
            </p:extLst>
          </p:nvPr>
        </p:nvGraphicFramePr>
        <p:xfrm>
          <a:off x="1570037" y="1482725"/>
          <a:ext cx="9402750" cy="4836021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622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3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6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 dirty="0" err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USER_ID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USER_ID of the Admin or Client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AREA_ID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AREA_ID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USER_TYPE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CHECK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Stores the USER_TYPE 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FIRST_NAME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FIRST_NAME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LAST_NAME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LAST_NAME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GENDER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BIT 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CHECK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GENDER of the Admin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ADDRESS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30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ADDRESS of the Admin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EMAIL_ID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EMAIL_ID of the Admin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U_PASSWORD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dirty="0">
                          <a:latin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Stores the PASSWORD of Admin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25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MOBILE_NO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MOBILE_NO of the Admin</a:t>
                      </a:r>
                      <a:endParaRPr dirty="0"/>
                    </a:p>
                  </a:txBody>
                  <a:tcPr marL="60050" marR="600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993" name="Google Shape;993;p63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28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64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9" name="Google Shape;999;p64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00" name="Google Shape;1000;p64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01" name="Google Shape;1001;p64"/>
          <p:cNvSpPr txBox="1"/>
          <p:nvPr/>
        </p:nvSpPr>
        <p:spPr>
          <a:xfrm>
            <a:off x="3962400" y="563562"/>
            <a:ext cx="4659312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BROKER_TBL: It stores the details of broker.</a:t>
            </a:r>
            <a:endParaRPr/>
          </a:p>
        </p:txBody>
      </p:sp>
      <p:sp>
        <p:nvSpPr>
          <p:cNvPr id="1002" name="Google Shape;1002;p64"/>
          <p:cNvSpPr txBox="1"/>
          <p:nvPr/>
        </p:nvSpPr>
        <p:spPr>
          <a:xfrm rot="5400000">
            <a:off x="10576456" y="5322500"/>
            <a:ext cx="1809075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 dirty="0"/>
          </a:p>
        </p:txBody>
      </p:sp>
      <p:graphicFrame>
        <p:nvGraphicFramePr>
          <p:cNvPr id="1003" name="Google Shape;1003;p64"/>
          <p:cNvGraphicFramePr/>
          <p:nvPr>
            <p:extLst>
              <p:ext uri="{D42A27DB-BD31-4B8C-83A1-F6EECF244321}">
                <p14:modId xmlns:p14="http://schemas.microsoft.com/office/powerpoint/2010/main" val="436916739"/>
              </p:ext>
            </p:extLst>
          </p:nvPr>
        </p:nvGraphicFramePr>
        <p:xfrm>
          <a:off x="1736725" y="984250"/>
          <a:ext cx="9075725" cy="5539780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760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8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 dirty="0" err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BROKER_ID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BROKER_ID 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AREA_ID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AREA_ID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FIRST_NAME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FIRST_NAME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LAST_NAME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LAST_NAME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7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GENDER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BIT 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GENDER of the Broker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ADDRESS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30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ADDRESS of the Broker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8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EMAIL_ID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EMAIL_ID of the Broker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B_PASSWORD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Stores the PASSWORD of Broker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3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MOBILE_NO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MOBILE_NO of the Broker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3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REG_CER_IMG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path of the image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STATUS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Stores the STATUS of the Broker like ACTIVE / INACTIVE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PAN_CARD_NO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Stores the PAN_CARD_NO of Broker</a:t>
                      </a:r>
                      <a:endParaRPr dirty="0"/>
                    </a:p>
                  </a:txBody>
                  <a:tcPr marL="48350" marR="4835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004" name="Google Shape;1004;p64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29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38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8" name="Google Shape;758;p38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9" name="Google Shape;759;p38"/>
          <p:cNvSpPr txBox="1">
            <a:spLocks noGrp="1"/>
          </p:cNvSpPr>
          <p:nvPr>
            <p:ph type="title"/>
          </p:nvPr>
        </p:nvSpPr>
        <p:spPr>
          <a:xfrm>
            <a:off x="4114800" y="1530746"/>
            <a:ext cx="3609975" cy="55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Times New Roman"/>
              <a:buNone/>
            </a:pPr>
            <a:r>
              <a:rPr lang="en-US" sz="3600" b="1" i="0" u="none" dirty="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Company Profile</a:t>
            </a:r>
            <a:endParaRPr dirty="0"/>
          </a:p>
        </p:txBody>
      </p:sp>
      <p:sp>
        <p:nvSpPr>
          <p:cNvPr id="760" name="Google Shape;760;p38"/>
          <p:cNvSpPr txBox="1"/>
          <p:nvPr/>
        </p:nvSpPr>
        <p:spPr>
          <a:xfrm>
            <a:off x="1065212" y="788987"/>
            <a:ext cx="153987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endParaRPr/>
          </a:p>
        </p:txBody>
      </p:sp>
      <p:sp>
        <p:nvSpPr>
          <p:cNvPr id="761" name="Google Shape;761;p38"/>
          <p:cNvSpPr txBox="1"/>
          <p:nvPr/>
        </p:nvSpPr>
        <p:spPr>
          <a:xfrm>
            <a:off x="8205787" y="261937"/>
            <a:ext cx="3438525" cy="952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2" name="Google Shape;762;p38"/>
          <p:cNvSpPr txBox="1"/>
          <p:nvPr/>
        </p:nvSpPr>
        <p:spPr>
          <a:xfrm>
            <a:off x="10591800" y="60960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INDEX</a:t>
            </a:r>
            <a:endParaRPr/>
          </a:p>
        </p:txBody>
      </p:sp>
      <p:sp>
        <p:nvSpPr>
          <p:cNvPr id="763" name="Google Shape;763;p38"/>
          <p:cNvSpPr txBox="1"/>
          <p:nvPr/>
        </p:nvSpPr>
        <p:spPr>
          <a:xfrm>
            <a:off x="2286000" y="2362200"/>
            <a:ext cx="8534400" cy="259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400"/>
              <a:buFont typeface="Times New Roman"/>
              <a:buNone/>
            </a:pPr>
            <a:r>
              <a:rPr lang="en-US" sz="2400" b="0" i="0" u="none" dirty="0">
                <a:solidFill>
                  <a:srgbClr val="A32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⮚ </a:t>
            </a:r>
            <a:r>
              <a:rPr lang="en-US" sz="24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Company name:- 	 	</a:t>
            </a:r>
            <a:r>
              <a:rPr lang="en-US" sz="2400" b="0" i="0" u="none" dirty="0" err="1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Hauper</a:t>
            </a:r>
            <a:r>
              <a:rPr lang="en-US" sz="24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Technologies.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endParaRPr sz="2400" b="0" i="0" u="none" dirty="0">
              <a:solidFill>
                <a:srgbClr val="4040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buClr>
                <a:srgbClr val="A32E0E"/>
              </a:buClr>
              <a:buSzPts val="2400"/>
            </a:pPr>
            <a:r>
              <a:rPr lang="en-US" sz="2400" b="0" i="0" u="none" dirty="0">
                <a:solidFill>
                  <a:srgbClr val="A32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⮚ </a:t>
            </a:r>
            <a:r>
              <a:rPr lang="en-US" sz="24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Company address :- 	</a:t>
            </a:r>
            <a:r>
              <a:rPr lang="en-IN" sz="2400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501, Shivalik </a:t>
            </a:r>
            <a:r>
              <a:rPr lang="en-IN" sz="2400" dirty="0" err="1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Shilp</a:t>
            </a:r>
            <a:r>
              <a:rPr lang="en-IN" sz="2400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Near </a:t>
            </a:r>
            <a:r>
              <a:rPr lang="en-IN" sz="2400" dirty="0" err="1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Iscon</a:t>
            </a:r>
            <a:r>
              <a:rPr lang="en-IN" sz="2400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				Circle, S.G highway, Ahmedabad</a:t>
            </a:r>
          </a:p>
          <a:p>
            <a:pPr lvl="0">
              <a:buClr>
                <a:srgbClr val="A32E0E"/>
              </a:buClr>
              <a:buSzPts val="2400"/>
            </a:pPr>
            <a:endParaRPr sz="2400" b="0" i="0" u="none" dirty="0">
              <a:solidFill>
                <a:srgbClr val="A32E0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400"/>
              <a:buFont typeface="Times New Roman"/>
              <a:buNone/>
            </a:pPr>
            <a:r>
              <a:rPr lang="en-US" sz="2400" b="0" i="0" u="none" dirty="0">
                <a:solidFill>
                  <a:srgbClr val="A32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⮚ </a:t>
            </a:r>
            <a:r>
              <a:rPr lang="en-US" sz="24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Contact number:-		+919978707853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endParaRPr sz="24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endParaRPr sz="24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65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10" name="Google Shape;1010;p65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11" name="Google Shape;1011;p65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12" name="Google Shape;1012;p65"/>
          <p:cNvSpPr txBox="1"/>
          <p:nvPr/>
        </p:nvSpPr>
        <p:spPr>
          <a:xfrm>
            <a:off x="3495675" y="827087"/>
            <a:ext cx="5062537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PROPERTY_TBL: It stores the details of property.</a:t>
            </a:r>
            <a:endParaRPr/>
          </a:p>
        </p:txBody>
      </p:sp>
      <p:sp>
        <p:nvSpPr>
          <p:cNvPr id="1013" name="Google Shape;1013;p65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/>
          </a:p>
        </p:txBody>
      </p:sp>
      <p:graphicFrame>
        <p:nvGraphicFramePr>
          <p:cNvPr id="1014" name="Google Shape;1014;p65"/>
          <p:cNvGraphicFramePr/>
          <p:nvPr>
            <p:extLst>
              <p:ext uri="{D42A27DB-BD31-4B8C-83A1-F6EECF244321}">
                <p14:modId xmlns:p14="http://schemas.microsoft.com/office/powerpoint/2010/main" val="2629530886"/>
              </p:ext>
            </p:extLst>
          </p:nvPr>
        </p:nvGraphicFramePr>
        <p:xfrm>
          <a:off x="1590675" y="1371600"/>
          <a:ext cx="9151925" cy="4705796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2219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3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2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65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7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PROPERTY_ID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PROPERTY_ID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IMAGE_DET_ID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IMAGE_ID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AREA_ID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AREA_ID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PROPERTY_TYPE_ID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Stores the PROPERTY_TYPE_ID of the Property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27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SPECIALITY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50</a:t>
                      </a:r>
                      <a:endParaRPr dirty="0"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Stores the SPECIALTY  of the Property like distance between property location and public places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4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PRICE 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INTEGER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AMOUNT of the Property in Rupees</a:t>
                      </a:r>
                      <a:endParaRPr dirty="0"/>
                    </a:p>
                  </a:txBody>
                  <a:tcPr marL="63400" marR="63400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15" name="Google Shape;1015;p65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30</a:t>
            </a:r>
            <a:endParaRPr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66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1" name="Google Shape;1021;p66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2" name="Google Shape;1022;p66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3" name="Google Shape;1023;p66"/>
          <p:cNvSpPr txBox="1">
            <a:spLocks noGrp="1"/>
          </p:cNvSpPr>
          <p:nvPr>
            <p:ph type="title"/>
          </p:nvPr>
        </p:nvSpPr>
        <p:spPr>
          <a:xfrm>
            <a:off x="342900" y="1190625"/>
            <a:ext cx="11506200" cy="28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468437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IMAGE_DETAILS_TBL : It stores the id of images in order to retrieve them according to  property.</a:t>
            </a:r>
            <a:endParaRPr/>
          </a:p>
        </p:txBody>
      </p:sp>
      <p:sp>
        <p:nvSpPr>
          <p:cNvPr id="1024" name="Google Shape;1024;p66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31</a:t>
            </a:r>
            <a:endParaRPr dirty="0"/>
          </a:p>
        </p:txBody>
      </p:sp>
      <p:sp>
        <p:nvSpPr>
          <p:cNvPr id="1025" name="Google Shape;1025;p66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/>
          </a:p>
        </p:txBody>
      </p:sp>
      <p:graphicFrame>
        <p:nvGraphicFramePr>
          <p:cNvPr id="1026" name="Google Shape;1026;p66"/>
          <p:cNvGraphicFramePr/>
          <p:nvPr>
            <p:extLst>
              <p:ext uri="{D42A27DB-BD31-4B8C-83A1-F6EECF244321}">
                <p14:modId xmlns:p14="http://schemas.microsoft.com/office/powerpoint/2010/main" val="1619635858"/>
              </p:ext>
            </p:extLst>
          </p:nvPr>
        </p:nvGraphicFramePr>
        <p:xfrm>
          <a:off x="1905000" y="1752600"/>
          <a:ext cx="9188425" cy="2732075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76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3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2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2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41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60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 dirty="0" err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IMAGE_DET_ID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IMAGE_DET_ID of the Image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4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IMAGE_ID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IMAGE_ID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67"/>
          <p:cNvSpPr txBox="1"/>
          <p:nvPr/>
        </p:nvSpPr>
        <p:spPr>
          <a:xfrm>
            <a:off x="0" y="152400"/>
            <a:ext cx="2851200" cy="6859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2" name="Google Shape;1032;p67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3" name="Google Shape;1033;p67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4" name="Google Shape;1034;p67"/>
          <p:cNvSpPr txBox="1"/>
          <p:nvPr/>
        </p:nvSpPr>
        <p:spPr>
          <a:xfrm>
            <a:off x="3025775" y="1143000"/>
            <a:ext cx="6140450" cy="298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IMAGE_TBL : It stores the number of images of the property.</a:t>
            </a:r>
            <a:endParaRPr/>
          </a:p>
        </p:txBody>
      </p:sp>
      <p:sp>
        <p:nvSpPr>
          <p:cNvPr id="1035" name="Google Shape;1035;p67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/>
          </a:p>
        </p:txBody>
      </p:sp>
      <p:graphicFrame>
        <p:nvGraphicFramePr>
          <p:cNvPr id="1036" name="Google Shape;1036;p67"/>
          <p:cNvGraphicFramePr/>
          <p:nvPr>
            <p:extLst>
              <p:ext uri="{D42A27DB-BD31-4B8C-83A1-F6EECF244321}">
                <p14:modId xmlns:p14="http://schemas.microsoft.com/office/powerpoint/2010/main" val="440422003"/>
              </p:ext>
            </p:extLst>
          </p:nvPr>
        </p:nvGraphicFramePr>
        <p:xfrm>
          <a:off x="1752600" y="1681162"/>
          <a:ext cx="9067775" cy="3496146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983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59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18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7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31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 dirty="0" err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IMAGE_ID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IMAGE_ID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7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PROPERTY_ID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PROPERTY_ID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BROKER_ID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BROKER_ID of the Broker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IMAGE_DET_ID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IMAGE_DET_ID of the Image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PROPERTY_IMG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path of the image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37" name="Google Shape;1037;p67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32</a:t>
            </a:r>
            <a:endParaRPr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68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3" name="Google Shape;1043;p68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4" name="Google Shape;1044;p68"/>
          <p:cNvSpPr txBox="1"/>
          <p:nvPr/>
        </p:nvSpPr>
        <p:spPr>
          <a:xfrm>
            <a:off x="2971800" y="1111250"/>
            <a:ext cx="6096000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PROPERTY_TYPE_TBL : it stores the id of type of property.</a:t>
            </a:r>
            <a:endParaRPr/>
          </a:p>
        </p:txBody>
      </p:sp>
      <p:sp>
        <p:nvSpPr>
          <p:cNvPr id="1045" name="Google Shape;1045;p68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DD'S INDEX</a:t>
            </a:r>
            <a:endParaRPr/>
          </a:p>
        </p:txBody>
      </p:sp>
      <p:graphicFrame>
        <p:nvGraphicFramePr>
          <p:cNvPr id="1046" name="Google Shape;1046;p68"/>
          <p:cNvGraphicFramePr/>
          <p:nvPr>
            <p:extLst>
              <p:ext uri="{D42A27DB-BD31-4B8C-83A1-F6EECF244321}">
                <p14:modId xmlns:p14="http://schemas.microsoft.com/office/powerpoint/2010/main" val="232317618"/>
              </p:ext>
            </p:extLst>
          </p:nvPr>
        </p:nvGraphicFramePr>
        <p:xfrm>
          <a:off x="1592262" y="1676400"/>
          <a:ext cx="9067775" cy="2622462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229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11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8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 dirty="0" err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8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PROPERTY_TYPE_ID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PROPERTY</a:t>
                      </a: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_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TYPE</a:t>
                      </a: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_ID of the 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property</a:t>
                      </a:r>
                      <a:endParaRPr/>
                    </a:p>
                  </a:txBody>
                  <a:tcPr marL="68575" marR="68575" marT="0" marB="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FLAT_ID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FLAT_ID</a:t>
                      </a:r>
                      <a:endParaRPr/>
                    </a:p>
                  </a:txBody>
                  <a:tcPr marL="68575" marR="68575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5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PLOT_ID</a:t>
                      </a:r>
                      <a:endParaRPr/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PLOT_ID</a:t>
                      </a:r>
                      <a:endParaRPr dirty="0"/>
                    </a:p>
                  </a:txBody>
                  <a:tcPr marL="68575" marR="68575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47" name="Google Shape;1047;p68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33</a:t>
            </a:r>
            <a:endParaRPr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69"/>
          <p:cNvSpPr txBox="1"/>
          <p:nvPr/>
        </p:nvSpPr>
        <p:spPr>
          <a:xfrm>
            <a:off x="2286000" y="338137"/>
            <a:ext cx="6819900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FLAT_TBL: It stores the details of flat type of property.</a:t>
            </a:r>
            <a:endParaRPr/>
          </a:p>
        </p:txBody>
      </p:sp>
      <p:graphicFrame>
        <p:nvGraphicFramePr>
          <p:cNvPr id="1053" name="Google Shape;1053;p69"/>
          <p:cNvGraphicFramePr/>
          <p:nvPr>
            <p:extLst>
              <p:ext uri="{D42A27DB-BD31-4B8C-83A1-F6EECF244321}">
                <p14:modId xmlns:p14="http://schemas.microsoft.com/office/powerpoint/2010/main" val="4194589841"/>
              </p:ext>
            </p:extLst>
          </p:nvPr>
        </p:nvGraphicFramePr>
        <p:xfrm>
          <a:off x="1676400" y="682625"/>
          <a:ext cx="9232850" cy="6239005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84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6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46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9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b="1" u="none" strike="noStrike" cap="none" dirty="0" err="1">
                          <a:sym typeface="Times New Roman"/>
                        </a:rPr>
                        <a:t>Field_Name</a:t>
                      </a:r>
                      <a:endParaRPr b="1"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b="1" u="none" strike="noStrike" cap="none">
                          <a:sym typeface="Times New Roman"/>
                        </a:rPr>
                        <a:t>Data_Type</a:t>
                      </a:r>
                      <a:endParaRPr b="1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b="1" u="none" strike="noStrike" cap="none">
                          <a:sym typeface="Times New Roman"/>
                        </a:rPr>
                        <a:t>Field_Size</a:t>
                      </a:r>
                      <a:endParaRPr b="1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b="1" u="none" strike="noStrike" cap="none">
                          <a:sym typeface="Times New Roman"/>
                        </a:rPr>
                        <a:t>Constraint</a:t>
                      </a:r>
                      <a:endParaRPr b="1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b="1" u="none" strike="noStrike" cap="none" dirty="0">
                          <a:sym typeface="Times New Roman"/>
                        </a:rPr>
                        <a:t>Description</a:t>
                      </a:r>
                      <a:endParaRPr b="1"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FLAT_ID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VARCHAR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It stores the FLAT_ID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FLOOR_NO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3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It stores the number of  FLOOR of the Property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7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TOTAL_FLOORS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3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It store the total numbers of FLOORS of the property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ROOMS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2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It stores the numbers of ROOMS of the Property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7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>
                          <a:sym typeface="Times New Roman"/>
                        </a:rPr>
                        <a:t>DIMENSIONS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dirty="0">
                          <a:sym typeface="Times New Roman"/>
                        </a:rPr>
                        <a:t>4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It store the </a:t>
                      </a:r>
                      <a:r>
                        <a:rPr lang="en-US" dirty="0">
                          <a:sym typeface="Times New Roman"/>
                        </a:rPr>
                        <a:t>DIMENSION</a:t>
                      </a:r>
                      <a:r>
                        <a:rPr lang="en-US" sz="1400" u="none" strike="noStrike" cap="none" dirty="0">
                          <a:sym typeface="Times New Roman"/>
                        </a:rPr>
                        <a:t> of the property in sq. ft.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77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BALCONY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2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It store the total numbers of BALCONY of the property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06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FURNISHED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CHECK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it shows whether the house is furnished, unfurnished, semi furnished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9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ESTD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4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It stores the Property’s built year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77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PARKING 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BIT 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-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Times New Roman"/>
                        <a:buNone/>
                      </a:pPr>
                      <a:r>
                        <a:rPr lang="en-US" sz="1400" u="none" strike="noStrike" cap="none" dirty="0">
                          <a:sym typeface="Times New Roman"/>
                        </a:rPr>
                        <a:t>It shows whether PARKING is available or not</a:t>
                      </a:r>
                      <a:endParaRPr dirty="0"/>
                    </a:p>
                  </a:txBody>
                  <a:tcPr marL="58825" marR="58825" marT="8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054" name="Google Shape;1054;p69"/>
          <p:cNvSpPr txBox="1"/>
          <p:nvPr/>
        </p:nvSpPr>
        <p:spPr>
          <a:xfrm>
            <a:off x="10210800" y="6467475"/>
            <a:ext cx="177482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DD'S INDEX</a:t>
            </a:r>
            <a:endParaRPr/>
          </a:p>
        </p:txBody>
      </p:sp>
      <p:sp>
        <p:nvSpPr>
          <p:cNvPr id="1055" name="Google Shape;1055;p69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34</a:t>
            </a:r>
            <a:endParaRPr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70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35</a:t>
            </a:r>
            <a:endParaRPr dirty="0"/>
          </a:p>
        </p:txBody>
      </p:sp>
      <p:sp>
        <p:nvSpPr>
          <p:cNvPr id="1061" name="Google Shape;1061;p70"/>
          <p:cNvSpPr txBox="1"/>
          <p:nvPr/>
        </p:nvSpPr>
        <p:spPr>
          <a:xfrm>
            <a:off x="2743200" y="787400"/>
            <a:ext cx="6096000" cy="7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1" i="0" u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PLOT_TBL: It stores the details of plot type of property. </a:t>
            </a:r>
            <a:endParaRPr sz="1400" b="0" i="0" u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1" i="0" u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dirty="0"/>
          </a:p>
        </p:txBody>
      </p:sp>
      <p:graphicFrame>
        <p:nvGraphicFramePr>
          <p:cNvPr id="1062" name="Google Shape;1062;p70"/>
          <p:cNvGraphicFramePr/>
          <p:nvPr>
            <p:extLst>
              <p:ext uri="{D42A27DB-BD31-4B8C-83A1-F6EECF244321}">
                <p14:modId xmlns:p14="http://schemas.microsoft.com/office/powerpoint/2010/main" val="1147440893"/>
              </p:ext>
            </p:extLst>
          </p:nvPr>
        </p:nvGraphicFramePr>
        <p:xfrm>
          <a:off x="1600200" y="1570037"/>
          <a:ext cx="8991575" cy="4112121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3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62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11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PLOT_ID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PLOT_ID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PROPERTY_TYPE_ID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PROPERTY_ID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DIMENSION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dirty="0"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DIMENSION of the Property in sq ft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4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NO_OF_OPEN_SIDE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dirty="0"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number of  open sides of the Property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8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ROAD_WIDTH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NUMBER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width of the road facing plot </a:t>
                      </a:r>
                      <a:endParaRPr dirty="0"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63" name="Google Shape;1063;p70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DD'S INDEX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71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9" name="Google Shape;1069;p71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70" name="Google Shape;1070;p71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071" name="Google Shape;1071;p71"/>
          <p:cNvGraphicFramePr/>
          <p:nvPr>
            <p:extLst>
              <p:ext uri="{D42A27DB-BD31-4B8C-83A1-F6EECF244321}">
                <p14:modId xmlns:p14="http://schemas.microsoft.com/office/powerpoint/2010/main" val="1598389543"/>
              </p:ext>
            </p:extLst>
          </p:nvPr>
        </p:nvGraphicFramePr>
        <p:xfrm>
          <a:off x="1954212" y="1446212"/>
          <a:ext cx="8301000" cy="2212035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57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6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5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30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01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 dirty="0" err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 dirty="0"/>
                    </a:p>
                  </a:txBody>
                  <a:tcPr marL="0" marR="0" marT="57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0" marR="0" marT="57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0" marR="0" marT="57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0" marR="0" marT="57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</a:txBody>
                  <a:tcPr marL="0" marR="0" marT="57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8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STATE_ID</a:t>
                      </a:r>
                      <a:endParaRPr/>
                    </a:p>
                  </a:txBody>
                  <a:tcPr marL="0" marR="0" marT="6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6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6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0" marR="0" marT="6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STATE_ID</a:t>
                      </a:r>
                      <a:endParaRPr/>
                    </a:p>
                  </a:txBody>
                  <a:tcPr marL="0" marR="0" marT="6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STATE_NAME</a:t>
                      </a:r>
                      <a:endParaRPr/>
                    </a:p>
                  </a:txBody>
                  <a:tcPr marL="0" marR="0" marT="54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 dirty="0"/>
                    </a:p>
                  </a:txBody>
                  <a:tcPr marL="0" marR="0" marT="54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14287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0" marR="0" marT="54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54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STATE_NAME</a:t>
                      </a:r>
                      <a:endParaRPr dirty="0"/>
                    </a:p>
                  </a:txBody>
                  <a:tcPr marL="0" marR="0" marT="54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72" name="Google Shape;1072;p71"/>
          <p:cNvSpPr txBox="1"/>
          <p:nvPr/>
        </p:nvSpPr>
        <p:spPr>
          <a:xfrm>
            <a:off x="2093912" y="947737"/>
            <a:ext cx="4471987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STATE_TBL : It stores the State of property.</a:t>
            </a:r>
            <a:endParaRPr/>
          </a:p>
        </p:txBody>
      </p:sp>
      <p:graphicFrame>
        <p:nvGraphicFramePr>
          <p:cNvPr id="1073" name="Google Shape;1073;p71"/>
          <p:cNvGraphicFramePr/>
          <p:nvPr>
            <p:extLst>
              <p:ext uri="{D42A27DB-BD31-4B8C-83A1-F6EECF244321}">
                <p14:modId xmlns:p14="http://schemas.microsoft.com/office/powerpoint/2010/main" val="4266897084"/>
              </p:ext>
            </p:extLst>
          </p:nvPr>
        </p:nvGraphicFramePr>
        <p:xfrm>
          <a:off x="1957387" y="4464050"/>
          <a:ext cx="8302575" cy="2044685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57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6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5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5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5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84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 dirty="0" err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CITY_ID</a:t>
                      </a:r>
                      <a:endParaRPr/>
                    </a:p>
                  </a:txBody>
                  <a:tcPr marL="0" marR="0" marT="1594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1594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594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0" marR="0" marT="1594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CITY_ID</a:t>
                      </a:r>
                      <a:endParaRPr/>
                    </a:p>
                  </a:txBody>
                  <a:tcPr marL="0" marR="0" marT="1594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022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CITY_NAME</a:t>
                      </a:r>
                      <a:endParaRPr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CITY_NAME</a:t>
                      </a:r>
                      <a:endParaRPr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1450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STATE_ID</a:t>
                      </a:r>
                      <a:endParaRPr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STATE_ID</a:t>
                      </a:r>
                      <a:endParaRPr dirty="0"/>
                    </a:p>
                  </a:txBody>
                  <a:tcPr marL="0" marR="0" marT="12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74" name="Google Shape;1074;p71"/>
          <p:cNvSpPr txBox="1"/>
          <p:nvPr/>
        </p:nvSpPr>
        <p:spPr>
          <a:xfrm>
            <a:off x="2136775" y="3984625"/>
            <a:ext cx="4097337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CITY_TBL: It stores the city of property.</a:t>
            </a:r>
            <a:endParaRPr/>
          </a:p>
        </p:txBody>
      </p:sp>
      <p:sp>
        <p:nvSpPr>
          <p:cNvPr id="1075" name="Google Shape;1075;p71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/>
          </a:p>
        </p:txBody>
      </p:sp>
      <p:sp>
        <p:nvSpPr>
          <p:cNvPr id="1076" name="Google Shape;1076;p71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36</a:t>
            </a:r>
            <a:endParaRPr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72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82" name="Google Shape;1082;p72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83" name="Google Shape;1083;p72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084" name="Google Shape;1084;p72"/>
          <p:cNvGraphicFramePr/>
          <p:nvPr>
            <p:extLst>
              <p:ext uri="{D42A27DB-BD31-4B8C-83A1-F6EECF244321}">
                <p14:modId xmlns:p14="http://schemas.microsoft.com/office/powerpoint/2010/main" val="4069478792"/>
              </p:ext>
            </p:extLst>
          </p:nvPr>
        </p:nvGraphicFramePr>
        <p:xfrm>
          <a:off x="2108200" y="1524000"/>
          <a:ext cx="7975575" cy="2193935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51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5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3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59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49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0" marR="0" marT="3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0" marR="0" marT="3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0" marR="0" marT="3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0" marR="0" marT="3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</a:txBody>
                  <a:tcPr marL="0" marR="0" marT="31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AREA_ID</a:t>
                      </a:r>
                      <a:endParaRPr/>
                    </a:p>
                  </a:txBody>
                  <a:tcPr marL="0" marR="0" marT="25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25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25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0" marR="0" marT="25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AREA_ID</a:t>
                      </a:r>
                      <a:endParaRPr/>
                    </a:p>
                  </a:txBody>
                  <a:tcPr marL="0" marR="0" marT="25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AREA_NAME</a:t>
                      </a:r>
                      <a:endParaRPr/>
                    </a:p>
                  </a:txBody>
                  <a:tcPr marL="0" marR="0" marT="247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247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dirty="0"/>
                    </a:p>
                  </a:txBody>
                  <a:tcPr marL="0" marR="0" marT="247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247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AREA_NAME</a:t>
                      </a:r>
                      <a:endParaRPr/>
                    </a:p>
                  </a:txBody>
                  <a:tcPr marL="0" marR="0" marT="247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CITY_ID</a:t>
                      </a:r>
                      <a:endParaRPr/>
                    </a:p>
                  </a:txBody>
                  <a:tcPr marL="0" marR="0" marT="241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241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241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241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CITY_ID</a:t>
                      </a:r>
                      <a:endParaRPr dirty="0"/>
                    </a:p>
                  </a:txBody>
                  <a:tcPr marL="0" marR="0" marT="241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85" name="Google Shape;1085;p72"/>
          <p:cNvSpPr txBox="1"/>
          <p:nvPr/>
        </p:nvSpPr>
        <p:spPr>
          <a:xfrm>
            <a:off x="2162175" y="1004887"/>
            <a:ext cx="4305300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AREA_TBL : It stores the area of property.</a:t>
            </a:r>
            <a:endParaRPr/>
          </a:p>
        </p:txBody>
      </p:sp>
      <p:sp>
        <p:nvSpPr>
          <p:cNvPr id="1086" name="Google Shape;1086;p72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/>
          </a:p>
        </p:txBody>
      </p:sp>
      <p:sp>
        <p:nvSpPr>
          <p:cNvPr id="1087" name="Google Shape;1087;p72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37</a:t>
            </a:r>
            <a:endParaRPr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73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3" name="Google Shape;1093;p73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4" name="Google Shape;1094;p73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095" name="Google Shape;1095;p73"/>
          <p:cNvGraphicFramePr/>
          <p:nvPr>
            <p:extLst>
              <p:ext uri="{D42A27DB-BD31-4B8C-83A1-F6EECF244321}">
                <p14:modId xmlns:p14="http://schemas.microsoft.com/office/powerpoint/2010/main" val="2418181821"/>
              </p:ext>
            </p:extLst>
          </p:nvPr>
        </p:nvGraphicFramePr>
        <p:xfrm>
          <a:off x="1425575" y="1371600"/>
          <a:ext cx="9759900" cy="4929221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992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5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4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6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70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82600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0" marR="0" marT="171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0" marR="0" marT="171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0" marR="0" marT="171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0" marR="0" marT="171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</a:txBody>
                  <a:tcPr marL="0" marR="0" marT="17135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APPOINTMENT_ID</a:t>
                      </a:r>
                      <a:endParaRPr/>
                    </a:p>
                  </a:txBody>
                  <a:tcPr marL="0" marR="0" marT="86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86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86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0" marR="0" marT="86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APPOINTMENT_ID</a:t>
                      </a:r>
                      <a:endParaRPr/>
                    </a:p>
                  </a:txBody>
                  <a:tcPr marL="0" marR="0" marT="860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USER_ID</a:t>
                      </a:r>
                      <a:endParaRPr/>
                    </a:p>
                  </a:txBody>
                  <a:tcPr marL="0" marR="0" marT="1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1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1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USER_ID of the Admin or  Client</a:t>
                      </a:r>
                      <a:endParaRPr/>
                    </a:p>
                  </a:txBody>
                  <a:tcPr marL="0" marR="0" marT="63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BROKER_ID</a:t>
                      </a:r>
                      <a:endParaRPr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BROKER_ID</a:t>
                      </a:r>
                      <a:endParaRPr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87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DATE</a:t>
                      </a:r>
                      <a:endParaRPr/>
                    </a:p>
                  </a:txBody>
                  <a:tcPr marL="0" marR="0" marT="1051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DATETIME</a:t>
                      </a:r>
                      <a:endParaRPr/>
                    </a:p>
                  </a:txBody>
                  <a:tcPr marL="0" marR="0" marT="1051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051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1051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DATE of the Appointment</a:t>
                      </a:r>
                      <a:endParaRPr/>
                    </a:p>
                  </a:txBody>
                  <a:tcPr marL="0" marR="0" marT="1051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482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TIME</a:t>
                      </a:r>
                      <a:endParaRPr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DATETIME</a:t>
                      </a:r>
                      <a:endParaRPr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dirty="0"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TIME of Appointment</a:t>
                      </a:r>
                      <a:endParaRPr/>
                    </a:p>
                  </a:txBody>
                  <a:tcPr marL="0" marR="0" marT="866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74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STATUS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STATUS of the  Appointment like Accept / Delete /  Reschedule</a:t>
                      </a:r>
                      <a:endParaRPr/>
                    </a:p>
                  </a:txBody>
                  <a:tcPr marL="0" marR="0" marT="1618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6357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9411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PROPERTY_ID</a:t>
                      </a:r>
                      <a:endParaRPr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9411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9411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9411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9411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PROPERTY_ID</a:t>
                      </a:r>
                      <a:endParaRPr dirty="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96" name="Google Shape;1096;p73"/>
          <p:cNvSpPr txBox="1"/>
          <p:nvPr/>
        </p:nvSpPr>
        <p:spPr>
          <a:xfrm>
            <a:off x="2209800" y="898525"/>
            <a:ext cx="7177087" cy="298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APPOINTMENT_TBL : It stores the details of Appointment of property.</a:t>
            </a:r>
            <a:endParaRPr/>
          </a:p>
        </p:txBody>
      </p:sp>
      <p:sp>
        <p:nvSpPr>
          <p:cNvPr id="1097" name="Google Shape;1097;p73"/>
          <p:cNvSpPr txBox="1"/>
          <p:nvPr/>
        </p:nvSpPr>
        <p:spPr>
          <a:xfrm>
            <a:off x="10398125" y="636111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/>
          </a:p>
        </p:txBody>
      </p:sp>
      <p:sp>
        <p:nvSpPr>
          <p:cNvPr id="1098" name="Google Shape;1098;p73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38</a:t>
            </a:r>
            <a:endParaRPr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74"/>
          <p:cNvSpPr txBox="1"/>
          <p:nvPr/>
        </p:nvSpPr>
        <p:spPr>
          <a:xfrm>
            <a:off x="0" y="9427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4" name="Google Shape;1104;p74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5" name="Google Shape;1105;p74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106" name="Google Shape;1106;p74"/>
          <p:cNvGraphicFramePr/>
          <p:nvPr>
            <p:extLst>
              <p:ext uri="{D42A27DB-BD31-4B8C-83A1-F6EECF244321}">
                <p14:modId xmlns:p14="http://schemas.microsoft.com/office/powerpoint/2010/main" val="49760154"/>
              </p:ext>
            </p:extLst>
          </p:nvPr>
        </p:nvGraphicFramePr>
        <p:xfrm>
          <a:off x="1752600" y="1379537"/>
          <a:ext cx="9148725" cy="4098875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722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08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47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54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0" marR="0" marT="6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0" marR="0" marT="6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0" marR="0" marT="6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0" marR="0" marT="6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</a:txBody>
                  <a:tcPr marL="0" marR="0" marT="6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7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MESSAGE_ID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MESSAGE_ID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7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USER_ID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USER_ID of the Admin or  Client</a:t>
                      </a:r>
                      <a:endParaRPr/>
                    </a:p>
                  </a:txBody>
                  <a:tcPr marL="0" marR="0" marT="1238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7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BROKER_ID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BROKER_ID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017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TIME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DATETIME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TIME of Message  sent/received</a:t>
                      </a:r>
                      <a:endParaRPr dirty="0"/>
                    </a:p>
                  </a:txBody>
                  <a:tcPr marL="0" marR="0" marT="1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07" name="Google Shape;1107;p74"/>
          <p:cNvSpPr txBox="1"/>
          <p:nvPr/>
        </p:nvSpPr>
        <p:spPr>
          <a:xfrm>
            <a:off x="2146300" y="835025"/>
            <a:ext cx="7523162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MESSAGE_TBL: it stores the details of messages between broker and client.</a:t>
            </a:r>
            <a:endParaRPr/>
          </a:p>
        </p:txBody>
      </p:sp>
      <p:sp>
        <p:nvSpPr>
          <p:cNvPr id="1108" name="Google Shape;1108;p74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/>
          </a:p>
        </p:txBody>
      </p:sp>
      <p:sp>
        <p:nvSpPr>
          <p:cNvPr id="1109" name="Google Shape;1109;p74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39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9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9" name="Google Shape;769;p39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70" name="Google Shape;770;p39"/>
          <p:cNvSpPr txBox="1"/>
          <p:nvPr/>
        </p:nvSpPr>
        <p:spPr>
          <a:xfrm>
            <a:off x="1690687" y="1447800"/>
            <a:ext cx="8809037" cy="424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 dirty="0" err="1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Hauper</a:t>
            </a:r>
            <a:r>
              <a:rPr lang="en-US" sz="22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technologies is a web design and development company  established and located in India.</a:t>
            </a:r>
            <a:endParaRPr sz="22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was founded to address the core problem in the IT industry of lack  of passion about creating products.</a:t>
            </a:r>
            <a:endParaRPr sz="22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convert ideas to realities. We give insights and advice about</a:t>
            </a:r>
            <a:endParaRPr sz="22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200"/>
              <a:buFont typeface="Times New Roman"/>
              <a:buNone/>
            </a:pPr>
            <a:r>
              <a:rPr lang="en-US" sz="22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the product itself.</a:t>
            </a:r>
            <a:endParaRPr sz="22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are always in quest of finding people with whom we can  build a product that has utility.</a:t>
            </a:r>
            <a:endParaRPr sz="22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company is always ready to provide its Customers with  original design ideas, robust and scalable applications, dedicated  technical assistance and support.</a:t>
            </a:r>
            <a:endParaRPr dirty="0"/>
          </a:p>
        </p:txBody>
      </p:sp>
      <p:sp>
        <p:nvSpPr>
          <p:cNvPr id="771" name="Google Shape;771;p39"/>
          <p:cNvSpPr txBox="1"/>
          <p:nvPr/>
        </p:nvSpPr>
        <p:spPr>
          <a:xfrm>
            <a:off x="1066800" y="766762"/>
            <a:ext cx="152400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endParaRPr/>
          </a:p>
        </p:txBody>
      </p:sp>
      <p:sp>
        <p:nvSpPr>
          <p:cNvPr id="772" name="Google Shape;772;p39"/>
          <p:cNvSpPr txBox="1">
            <a:spLocks noGrp="1"/>
          </p:cNvSpPr>
          <p:nvPr>
            <p:ph type="title"/>
          </p:nvPr>
        </p:nvSpPr>
        <p:spPr>
          <a:xfrm>
            <a:off x="4267200" y="766762"/>
            <a:ext cx="3048000" cy="506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Times New Roman"/>
              <a:buNone/>
            </a:pPr>
            <a:r>
              <a:rPr lang="en-US" sz="3200" b="1" i="0" u="none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About Company</a:t>
            </a:r>
            <a:endParaRPr/>
          </a:p>
        </p:txBody>
      </p:sp>
      <p:sp>
        <p:nvSpPr>
          <p:cNvPr id="773" name="Google Shape;773;p39"/>
          <p:cNvSpPr txBox="1"/>
          <p:nvPr/>
        </p:nvSpPr>
        <p:spPr>
          <a:xfrm>
            <a:off x="10668000" y="63246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75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5" name="Google Shape;1115;p75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6" name="Google Shape;1116;p75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117" name="Google Shape;1117;p75"/>
          <p:cNvGraphicFramePr/>
          <p:nvPr>
            <p:extLst>
              <p:ext uri="{D42A27DB-BD31-4B8C-83A1-F6EECF244321}">
                <p14:modId xmlns:p14="http://schemas.microsoft.com/office/powerpoint/2010/main" val="164179608"/>
              </p:ext>
            </p:extLst>
          </p:nvPr>
        </p:nvGraphicFramePr>
        <p:xfrm>
          <a:off x="1592262" y="1355725"/>
          <a:ext cx="9348775" cy="4723342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2065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4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0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49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197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0" marR="0" marT="1923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0" marR="0" marT="1923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0" marR="0" marT="1923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0" marR="0" marT="1923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</a:txBody>
                  <a:tcPr marL="0" marR="0" marT="1923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0850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PAYMENT_ID</a:t>
                      </a:r>
                      <a:endParaRPr/>
                    </a:p>
                  </a:txBody>
                  <a:tcPr marL="0" marR="0" marT="1549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1549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549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0" marR="0" marT="1549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PAYMENT_ID</a:t>
                      </a:r>
                      <a:endParaRPr/>
                    </a:p>
                  </a:txBody>
                  <a:tcPr marL="0" marR="0" marT="1549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8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USER_ID</a:t>
                      </a:r>
                      <a:endParaRPr/>
                    </a:p>
                  </a:txBody>
                  <a:tcPr marL="0" marR="0" marT="12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12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2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12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USER_ID of the Admin or  Client</a:t>
                      </a:r>
                      <a:endParaRPr/>
                    </a:p>
                  </a:txBody>
                  <a:tcPr marL="0" marR="0" marT="1346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BROKER_ID</a:t>
                      </a:r>
                      <a:endParaRPr/>
                    </a:p>
                  </a:txBody>
                  <a:tcPr marL="0" marR="0" marT="1333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1333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333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1333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BROKER_ID</a:t>
                      </a:r>
                      <a:endParaRPr/>
                    </a:p>
                  </a:txBody>
                  <a:tcPr marL="0" marR="0" marT="1333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3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PAYMENT_AMT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INTEGER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Commission of Broker in  form of PAYMENT_AMT</a:t>
                      </a:r>
                      <a:endParaRPr/>
                    </a:p>
                  </a:txBody>
                  <a:tcPr marL="0" marR="0" marT="1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PAYMENT_DATE</a:t>
                      </a:r>
                      <a:endParaRPr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DATETIME</a:t>
                      </a:r>
                      <a:endParaRPr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PAYMENT_DATE</a:t>
                      </a:r>
                      <a:endParaRPr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52450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PAYMENT_STATUS</a:t>
                      </a:r>
                      <a:endParaRPr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CHECK</a:t>
                      </a:r>
                      <a:endParaRPr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shows the PAYMENT_STATUS</a:t>
                      </a:r>
                      <a:endParaRPr dirty="0"/>
                    </a:p>
                  </a:txBody>
                  <a:tcPr marL="0" marR="0" marT="133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18" name="Google Shape;1118;p75"/>
          <p:cNvSpPr txBox="1"/>
          <p:nvPr/>
        </p:nvSpPr>
        <p:spPr>
          <a:xfrm>
            <a:off x="2108200" y="776287"/>
            <a:ext cx="7073900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PAYMENT_TBL : it stores the payment details of broker’s commission.</a:t>
            </a:r>
            <a:endParaRPr/>
          </a:p>
        </p:txBody>
      </p:sp>
      <p:sp>
        <p:nvSpPr>
          <p:cNvPr id="1119" name="Google Shape;1119;p75"/>
          <p:cNvSpPr txBox="1"/>
          <p:nvPr/>
        </p:nvSpPr>
        <p:spPr>
          <a:xfrm>
            <a:off x="10417175" y="6376987"/>
            <a:ext cx="177482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/>
          </a:p>
        </p:txBody>
      </p:sp>
      <p:sp>
        <p:nvSpPr>
          <p:cNvPr id="1120" name="Google Shape;1120;p75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b="0" i="0" u="none" dirty="0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40</a:t>
            </a:r>
            <a:endParaRPr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5" name="Google Shape;1125;p76"/>
          <p:cNvGraphicFramePr/>
          <p:nvPr>
            <p:extLst>
              <p:ext uri="{D42A27DB-BD31-4B8C-83A1-F6EECF244321}">
                <p14:modId xmlns:p14="http://schemas.microsoft.com/office/powerpoint/2010/main" val="1523631676"/>
              </p:ext>
            </p:extLst>
          </p:nvPr>
        </p:nvGraphicFramePr>
        <p:xfrm>
          <a:off x="1271587" y="1406525"/>
          <a:ext cx="9647225" cy="3698850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83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9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12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44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95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1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</a:txBody>
                  <a:tcPr marL="0" marR="0" marT="50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425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FEEDBACK_ID</a:t>
                      </a:r>
                      <a:endParaRPr/>
                    </a:p>
                  </a:txBody>
                  <a:tcPr marL="0" marR="0" marT="168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168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4287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68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PRIMARY KEY</a:t>
                      </a:r>
                      <a:endParaRPr/>
                    </a:p>
                  </a:txBody>
                  <a:tcPr marL="0" marR="0" marT="168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FEEDBACK_ID</a:t>
                      </a:r>
                      <a:endParaRPr/>
                    </a:p>
                  </a:txBody>
                  <a:tcPr marL="0" marR="0" marT="1689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8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USER_ID</a:t>
                      </a:r>
                      <a:endParaRPr/>
                    </a:p>
                  </a:txBody>
                  <a:tcPr marL="0" marR="0" marT="57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57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57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57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USER_ID of the Admin or  Client</a:t>
                      </a:r>
                      <a:endParaRPr/>
                    </a:p>
                  </a:txBody>
                  <a:tcPr marL="0" marR="0" marT="15430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BROKER_ID</a:t>
                      </a:r>
                      <a:endParaRPr/>
                    </a:p>
                  </a:txBody>
                  <a:tcPr marL="0" marR="0" marT="1466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4612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 dirty="0"/>
                    </a:p>
                  </a:txBody>
                  <a:tcPr marL="0" marR="0" marT="1466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0" marR="0" marT="1466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0" marR="0" marT="1466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762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BROKER_ID</a:t>
                      </a:r>
                      <a:endParaRPr/>
                    </a:p>
                  </a:txBody>
                  <a:tcPr marL="0" marR="0" marT="1466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826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FEEDBACK_MSG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r>
                        <a:rPr lang="en-US" sz="17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NULL</a:t>
                      </a:r>
                      <a:endParaRPr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entury Gothic"/>
                        <a:buNone/>
                      </a:pPr>
                      <a:endParaRPr sz="17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</a:t>
                      </a:r>
                      <a:r>
                        <a:rPr lang="en-US" sz="1700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FEEDBACK_MSG of client and broker</a:t>
                      </a:r>
                      <a:endParaRPr dirty="0"/>
                    </a:p>
                  </a:txBody>
                  <a:tcPr marL="0" marR="0" marT="697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26" name="Google Shape;1126;p76"/>
          <p:cNvSpPr txBox="1"/>
          <p:nvPr/>
        </p:nvSpPr>
        <p:spPr>
          <a:xfrm>
            <a:off x="0" y="-1587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27" name="Google Shape;1127;p76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28" name="Google Shape;1128;p76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29" name="Google Shape;1129;p76"/>
          <p:cNvSpPr txBox="1"/>
          <p:nvPr/>
        </p:nvSpPr>
        <p:spPr>
          <a:xfrm>
            <a:off x="1876425" y="819150"/>
            <a:ext cx="5008562" cy="298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FEEDBACK_TBL : It stores the feedback details .</a:t>
            </a:r>
            <a:endParaRPr/>
          </a:p>
        </p:txBody>
      </p:sp>
      <p:sp>
        <p:nvSpPr>
          <p:cNvPr id="1130" name="Google Shape;1130;p76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/>
              </a:rPr>
              <a:t>TO DD'S INDEX</a:t>
            </a:r>
            <a:endParaRPr/>
          </a:p>
        </p:txBody>
      </p:sp>
      <p:sp>
        <p:nvSpPr>
          <p:cNvPr id="1131" name="Google Shape;1131;p76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41</a:t>
            </a:r>
            <a:endParaRPr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77"/>
          <p:cNvSpPr txBox="1"/>
          <p:nvPr/>
        </p:nvSpPr>
        <p:spPr>
          <a:xfrm>
            <a:off x="1982787" y="785812"/>
            <a:ext cx="7062787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None/>
            </a:pPr>
            <a:r>
              <a:rPr lang="en-US" sz="1800" b="1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PROP_RELATION_TBL : It stores the IDs of User, Broker, Property </a:t>
            </a:r>
            <a:endParaRPr/>
          </a:p>
        </p:txBody>
      </p:sp>
      <p:graphicFrame>
        <p:nvGraphicFramePr>
          <p:cNvPr id="1137" name="Google Shape;1137;p77"/>
          <p:cNvGraphicFramePr/>
          <p:nvPr>
            <p:extLst>
              <p:ext uri="{D42A27DB-BD31-4B8C-83A1-F6EECF244321}">
                <p14:modId xmlns:p14="http://schemas.microsoft.com/office/powerpoint/2010/main" val="2083950137"/>
              </p:ext>
            </p:extLst>
          </p:nvPr>
        </p:nvGraphicFramePr>
        <p:xfrm>
          <a:off x="1695450" y="1524000"/>
          <a:ext cx="8801050" cy="2772271"/>
        </p:xfrm>
        <a:graphic>
          <a:graphicData uri="http://schemas.openxmlformats.org/drawingml/2006/table">
            <a:tbl>
              <a:tblPr>
                <a:noFill/>
                <a:tableStyleId>{67818CA2-8299-45D3-9D3D-E8AAFCF4640A}</a:tableStyleId>
              </a:tblPr>
              <a:tblGrid>
                <a:gridCol w="16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4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4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17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6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Field_Name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Data_Type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Field_Size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Constraint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Description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1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 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4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USER_ID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USER_ID of the Admin or Client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9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BROKER_ID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BROKER_ID 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1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PEOPERTY_ID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VARCHAR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dirty="0"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FOREIGN KEY</a:t>
                      </a:r>
                      <a:endParaRPr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Times New Roman"/>
                        <a:buNone/>
                      </a:pPr>
                      <a:r>
                        <a:rPr lang="en-US" sz="1700" b="0" i="0" u="none" strike="noStrike" cap="none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stores the PROPERTY_ID</a:t>
                      </a:r>
                      <a:endParaRPr dirty="0"/>
                    </a:p>
                  </a:txBody>
                  <a:tcPr marL="68575" marR="68575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38" name="Google Shape;1138;p77"/>
          <p:cNvSpPr txBox="1"/>
          <p:nvPr/>
        </p:nvSpPr>
        <p:spPr>
          <a:xfrm>
            <a:off x="10385425" y="6227762"/>
            <a:ext cx="177482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DD'S INDEX</a:t>
            </a:r>
            <a:endParaRPr/>
          </a:p>
        </p:txBody>
      </p:sp>
      <p:sp>
        <p:nvSpPr>
          <p:cNvPr id="1139" name="Google Shape;1139;p77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42</a:t>
            </a:r>
            <a:endParaRPr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3F682C-EFF9-4D0F-8BCA-FBB38C4E3687}"/>
              </a:ext>
            </a:extLst>
          </p:cNvPr>
          <p:cNvSpPr/>
          <p:nvPr/>
        </p:nvSpPr>
        <p:spPr>
          <a:xfrm>
            <a:off x="1480008" y="2334069"/>
            <a:ext cx="902855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 RELATIONSHIP DIAGRAM</a:t>
            </a:r>
          </a:p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(ERD)</a:t>
            </a:r>
          </a:p>
        </p:txBody>
      </p:sp>
      <p:sp>
        <p:nvSpPr>
          <p:cNvPr id="3" name="Google Shape;925;p54">
            <a:extLst>
              <a:ext uri="{FF2B5EF4-FFF2-40B4-BE49-F238E27FC236}">
                <a16:creationId xmlns:a16="http://schemas.microsoft.com/office/drawing/2014/main" id="{4B25C836-F415-45F5-AA5C-2DADCF367672}"/>
              </a:ext>
            </a:extLst>
          </p:cNvPr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2"/>
              </a:rPr>
              <a:t>TO INDEX</a:t>
            </a:r>
            <a:endParaRPr dirty="0"/>
          </a:p>
        </p:txBody>
      </p:sp>
      <p:sp>
        <p:nvSpPr>
          <p:cNvPr id="4" name="Google Shape;1139;p77">
            <a:extLst>
              <a:ext uri="{FF2B5EF4-FFF2-40B4-BE49-F238E27FC236}">
                <a16:creationId xmlns:a16="http://schemas.microsoft.com/office/drawing/2014/main" id="{0CCF4F72-89AB-4576-BCF4-941E81E20351}"/>
              </a:ext>
            </a:extLst>
          </p:cNvPr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43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58695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105F3A-A3F3-44A4-A57A-B722A4198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Google Shape;925;p54">
            <a:extLst>
              <a:ext uri="{FF2B5EF4-FFF2-40B4-BE49-F238E27FC236}">
                <a16:creationId xmlns:a16="http://schemas.microsoft.com/office/drawing/2014/main" id="{D1847A50-A279-4232-A581-B61631141DED}"/>
              </a:ext>
            </a:extLst>
          </p:cNvPr>
          <p:cNvSpPr txBox="1"/>
          <p:nvPr/>
        </p:nvSpPr>
        <p:spPr>
          <a:xfrm>
            <a:off x="105918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 dirty="0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78771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78"/>
          <p:cNvSpPr txBox="1"/>
          <p:nvPr/>
        </p:nvSpPr>
        <p:spPr>
          <a:xfrm>
            <a:off x="0" y="0"/>
            <a:ext cx="2851150" cy="68595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5" name="Google Shape;1145;p78"/>
          <p:cNvSpPr txBox="1"/>
          <p:nvPr/>
        </p:nvSpPr>
        <p:spPr>
          <a:xfrm>
            <a:off x="-9525" y="9525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6" name="Google Shape;1146;p78"/>
          <p:cNvSpPr txBox="1"/>
          <p:nvPr/>
        </p:nvSpPr>
        <p:spPr>
          <a:xfrm>
            <a:off x="0" y="0"/>
            <a:ext cx="2851150" cy="68580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7" name="Google Shape;1147;p78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D5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8" name="Google Shape;1148;p78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1945" h="507365" extrusionOk="0">
                <a:moveTo>
                  <a:pt x="0" y="0"/>
                </a:moveTo>
                <a:lnTo>
                  <a:pt x="0" y="503428"/>
                </a:lnTo>
                <a:lnTo>
                  <a:pt x="1245844" y="506984"/>
                </a:lnTo>
                <a:lnTo>
                  <a:pt x="1346200" y="506984"/>
                </a:lnTo>
                <a:lnTo>
                  <a:pt x="1350899" y="502158"/>
                </a:lnTo>
                <a:lnTo>
                  <a:pt x="1352423" y="500634"/>
                </a:lnTo>
                <a:lnTo>
                  <a:pt x="1354328" y="499110"/>
                </a:lnTo>
                <a:lnTo>
                  <a:pt x="1355852" y="497459"/>
                </a:lnTo>
                <a:lnTo>
                  <a:pt x="1584960" y="268605"/>
                </a:lnTo>
                <a:lnTo>
                  <a:pt x="1590294" y="261493"/>
                </a:lnTo>
                <a:lnTo>
                  <a:pt x="1591945" y="254254"/>
                </a:lnTo>
                <a:lnTo>
                  <a:pt x="1590294" y="247142"/>
                </a:lnTo>
                <a:lnTo>
                  <a:pt x="1584960" y="240030"/>
                </a:lnTo>
                <a:lnTo>
                  <a:pt x="1355852" y="11303"/>
                </a:lnTo>
                <a:lnTo>
                  <a:pt x="1350899" y="11303"/>
                </a:lnTo>
                <a:lnTo>
                  <a:pt x="1350899" y="6477"/>
                </a:lnTo>
                <a:lnTo>
                  <a:pt x="1346200" y="6477"/>
                </a:lnTo>
                <a:lnTo>
                  <a:pt x="1341374" y="1778"/>
                </a:lnTo>
                <a:lnTo>
                  <a:pt x="1245844" y="1778"/>
                </a:lnTo>
                <a:lnTo>
                  <a:pt x="0" y="0"/>
                </a:lnTo>
                <a:close/>
              </a:path>
            </a:pathLst>
          </a:custGeom>
          <a:solidFill>
            <a:srgbClr val="A32E0E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9" name="Google Shape;1149;p78"/>
          <p:cNvSpPr txBox="1"/>
          <p:nvPr/>
        </p:nvSpPr>
        <p:spPr>
          <a:xfrm>
            <a:off x="531812" y="787400"/>
            <a:ext cx="7794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FFF"/>
              </a:buClr>
              <a:buSzPts val="2000"/>
              <a:buFont typeface="Century Gothic"/>
              <a:buNone/>
            </a:pPr>
            <a:r>
              <a:rPr lang="en-US" sz="2000" dirty="0">
                <a:solidFill>
                  <a:srgbClr val="FEFFFF"/>
                </a:solidFill>
                <a:latin typeface="Century Gothic"/>
                <a:sym typeface="Century Gothic"/>
              </a:rPr>
              <a:t>45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40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79" name="Google Shape;779;p40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0" name="Google Shape;780;p40"/>
          <p:cNvSpPr txBox="1">
            <a:spLocks noGrp="1"/>
          </p:cNvSpPr>
          <p:nvPr>
            <p:ph type="title"/>
          </p:nvPr>
        </p:nvSpPr>
        <p:spPr>
          <a:xfrm>
            <a:off x="4419600" y="788987"/>
            <a:ext cx="29718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3600"/>
              <a:buFont typeface="Times New Roman"/>
              <a:buNone/>
            </a:pPr>
            <a:r>
              <a:rPr lang="en-US" sz="3600" b="1" i="0" u="none">
                <a:solidFill>
                  <a:srgbClr val="25252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About Project</a:t>
            </a:r>
            <a:endParaRPr/>
          </a:p>
        </p:txBody>
      </p:sp>
      <p:sp>
        <p:nvSpPr>
          <p:cNvPr id="781" name="Google Shape;781;p40"/>
          <p:cNvSpPr txBox="1"/>
          <p:nvPr/>
        </p:nvSpPr>
        <p:spPr>
          <a:xfrm>
            <a:off x="1731962" y="1828800"/>
            <a:ext cx="8728075" cy="3233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noAutofit/>
          </a:bodyPr>
          <a:lstStyle/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web application provides a common platform for broker	and client to  sale or buy property.</a:t>
            </a:r>
            <a:endParaRPr sz="22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client can search for property.</a:t>
            </a:r>
            <a:endParaRPr sz="22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found some reliable property s/he can set appointment with the broker  for visiting property.</a:t>
            </a:r>
            <a:endParaRPr sz="22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interested in buying/selling they can send or recieve messages .</a:t>
            </a:r>
            <a:endParaRPr sz="22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 need to pay brokerage commission through platform if wants to buy  property.</a:t>
            </a:r>
            <a:endParaRPr/>
          </a:p>
        </p:txBody>
      </p:sp>
      <p:sp>
        <p:nvSpPr>
          <p:cNvPr id="782" name="Google Shape;782;p40"/>
          <p:cNvSpPr txBox="1"/>
          <p:nvPr/>
        </p:nvSpPr>
        <p:spPr>
          <a:xfrm>
            <a:off x="1065212" y="788987"/>
            <a:ext cx="153987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endParaRPr/>
          </a:p>
        </p:txBody>
      </p:sp>
      <p:sp>
        <p:nvSpPr>
          <p:cNvPr id="783" name="Google Shape;783;p40"/>
          <p:cNvSpPr txBox="1"/>
          <p:nvPr/>
        </p:nvSpPr>
        <p:spPr>
          <a:xfrm>
            <a:off x="10744200" y="62484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41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9" name="Google Shape;789;p41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0" name="Google Shape;790;p41"/>
          <p:cNvSpPr txBox="1"/>
          <p:nvPr/>
        </p:nvSpPr>
        <p:spPr>
          <a:xfrm>
            <a:off x="1065212" y="788987"/>
            <a:ext cx="153987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r>
            <a:endParaRPr/>
          </a:p>
        </p:txBody>
      </p:sp>
      <p:sp>
        <p:nvSpPr>
          <p:cNvPr id="791" name="Google Shape;791;p41"/>
          <p:cNvSpPr txBox="1"/>
          <p:nvPr/>
        </p:nvSpPr>
        <p:spPr>
          <a:xfrm>
            <a:off x="1752600" y="1371600"/>
            <a:ext cx="8685212" cy="4745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 dirty="0">
                <a:solidFill>
                  <a:srgbClr val="3D3D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referred to some of existing system they work for both broker and owner of  property .</a:t>
            </a:r>
            <a:endParaRPr sz="20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A32E0E"/>
              </a:buClr>
              <a:buSzPts val="1800"/>
              <a:buFont typeface="Arial Black"/>
              <a:buChar char="⮚"/>
            </a:pPr>
            <a:r>
              <a:rPr lang="en-US" sz="2000" b="0" i="0" u="none" dirty="0">
                <a:solidFill>
                  <a:srgbClr val="3D3D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order to that we talked with some of the people as well as broker around us and</a:t>
            </a:r>
            <a:endParaRPr sz="20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D3D3D"/>
              </a:buClr>
              <a:buSzPts val="2000"/>
              <a:buFont typeface="Times New Roman"/>
              <a:buNone/>
            </a:pPr>
            <a:r>
              <a:rPr lang="en-US" sz="2000" b="0" i="0" u="none" dirty="0">
                <a:solidFill>
                  <a:srgbClr val="3D3D3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thought of creating a platform for broker’s community.</a:t>
            </a:r>
            <a:endParaRPr sz="20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web application will reduce the work of brokers and help them grow their  business.</a:t>
            </a:r>
            <a:endParaRPr sz="20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endParaRPr sz="20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 can list the property details.</a:t>
            </a:r>
            <a:endParaRPr sz="20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 can search for the required property easily using several filters.</a:t>
            </a:r>
            <a:endParaRPr sz="20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 can book appointment for the properties in which they are interested.</a:t>
            </a:r>
            <a:endParaRPr sz="20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they have further queries, they can solve it through messaging.</a:t>
            </a:r>
            <a:endParaRPr dirty="0"/>
          </a:p>
        </p:txBody>
      </p:sp>
      <p:sp>
        <p:nvSpPr>
          <p:cNvPr id="792" name="Google Shape;792;p41"/>
          <p:cNvSpPr txBox="1">
            <a:spLocks noGrp="1"/>
          </p:cNvSpPr>
          <p:nvPr>
            <p:ph type="title"/>
          </p:nvPr>
        </p:nvSpPr>
        <p:spPr>
          <a:xfrm>
            <a:off x="3610947" y="338137"/>
            <a:ext cx="6064898" cy="782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3600"/>
              <a:buFont typeface="Times New Roman"/>
              <a:buNone/>
            </a:pPr>
            <a:r>
              <a:rPr lang="en-US" sz="3600" b="1" i="0" u="none" dirty="0">
                <a:solidFill>
                  <a:srgbClr val="25252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	 Gathering</a:t>
            </a:r>
            <a:endParaRPr dirty="0"/>
          </a:p>
        </p:txBody>
      </p:sp>
      <p:sp>
        <p:nvSpPr>
          <p:cNvPr id="793" name="Google Shape;793;p41"/>
          <p:cNvSpPr txBox="1"/>
          <p:nvPr/>
        </p:nvSpPr>
        <p:spPr>
          <a:xfrm>
            <a:off x="10744200" y="6269037"/>
            <a:ext cx="1263650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42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9" name="Google Shape;799;p42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0" name="Google Shape;800;p42"/>
          <p:cNvSpPr txBox="1">
            <a:spLocks noGrp="1"/>
          </p:cNvSpPr>
          <p:nvPr>
            <p:ph type="title"/>
          </p:nvPr>
        </p:nvSpPr>
        <p:spPr>
          <a:xfrm>
            <a:off x="4114800" y="681037"/>
            <a:ext cx="34290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3600"/>
              <a:buFont typeface="Times New Roman"/>
              <a:buNone/>
            </a:pPr>
            <a:r>
              <a:rPr lang="en-US" sz="3600" b="1" i="0" u="none">
                <a:solidFill>
                  <a:srgbClr val="25252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System</a:t>
            </a:r>
            <a:endParaRPr/>
          </a:p>
        </p:txBody>
      </p:sp>
      <p:sp>
        <p:nvSpPr>
          <p:cNvPr id="801" name="Google Shape;801;p42"/>
          <p:cNvSpPr txBox="1">
            <a:spLocks noGrp="1"/>
          </p:cNvSpPr>
          <p:nvPr>
            <p:ph type="body" idx="1"/>
          </p:nvPr>
        </p:nvSpPr>
        <p:spPr>
          <a:xfrm>
            <a:off x="1371600" y="1995487"/>
            <a:ext cx="8915400" cy="2428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08585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 strike="noStrike" cap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Currently broker and owner needs to register their property on the website, so both the parties share same platform.</a:t>
            </a:r>
            <a:endParaRPr dirty="0"/>
          </a:p>
          <a:p>
            <a:pPr marL="108585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 strike="noStrike" cap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 buyer will mostly go for the property which is registered by the owner as  it has no brokerage commission.</a:t>
            </a:r>
            <a:endParaRPr dirty="0"/>
          </a:p>
          <a:p>
            <a:pPr marL="108585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 strike="noStrike" cap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limited scope for the development of broker’s business.</a:t>
            </a:r>
            <a:endParaRPr dirty="0"/>
          </a:p>
          <a:p>
            <a:pPr marL="108585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200"/>
              <a:buFont typeface="Arial Black"/>
              <a:buChar char="⮚"/>
            </a:pPr>
            <a:r>
              <a:rPr lang="en-US" sz="2200" b="0" i="0" u="none" strike="noStrike" cap="none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no option for appointment to visit the property.</a:t>
            </a:r>
            <a:endParaRPr dirty="0"/>
          </a:p>
        </p:txBody>
      </p:sp>
      <p:sp>
        <p:nvSpPr>
          <p:cNvPr id="802" name="Google Shape;802;p42"/>
          <p:cNvSpPr txBox="1"/>
          <p:nvPr/>
        </p:nvSpPr>
        <p:spPr>
          <a:xfrm>
            <a:off x="1065212" y="788987"/>
            <a:ext cx="153987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r>
            <a:endParaRPr/>
          </a:p>
        </p:txBody>
      </p:sp>
      <p:sp>
        <p:nvSpPr>
          <p:cNvPr id="803" name="Google Shape;803;p42"/>
          <p:cNvSpPr txBox="1"/>
          <p:nvPr/>
        </p:nvSpPr>
        <p:spPr>
          <a:xfrm>
            <a:off x="10668000" y="6202362"/>
            <a:ext cx="1263650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43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09" name="Google Shape;809;p43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0" name="Google Shape;810;p43"/>
          <p:cNvSpPr txBox="1"/>
          <p:nvPr/>
        </p:nvSpPr>
        <p:spPr>
          <a:xfrm>
            <a:off x="2286000" y="2286000"/>
            <a:ext cx="2009775" cy="1535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050" rIns="0" bIns="0" anchor="t" anchorCtr="0">
            <a:noAutofit/>
          </a:bodyPr>
          <a:lstStyle/>
          <a:p>
            <a:pPr marL="490537" marR="0" lvl="0" indent="-47783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400"/>
              <a:buFont typeface="Arial Black"/>
              <a:buChar char="⮚"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</a:t>
            </a: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90537" marR="0" lvl="0" indent="-47783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400"/>
              <a:buFont typeface="Arial Black"/>
              <a:buChar char="⮚"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Broker</a:t>
            </a: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90537" marR="0" lvl="0" indent="-477837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32E0E"/>
              </a:buClr>
              <a:buSzPts val="2400"/>
              <a:buFont typeface="Arial Black"/>
              <a:buChar char="⮚"/>
            </a:pPr>
            <a:r>
              <a:rPr lang="en-US" sz="24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</a:t>
            </a:r>
            <a:endParaRPr/>
          </a:p>
        </p:txBody>
      </p:sp>
      <p:sp>
        <p:nvSpPr>
          <p:cNvPr id="811" name="Google Shape;811;p43"/>
          <p:cNvSpPr txBox="1"/>
          <p:nvPr/>
        </p:nvSpPr>
        <p:spPr>
          <a:xfrm>
            <a:off x="1065212" y="788987"/>
            <a:ext cx="153987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r>
            <a:endParaRPr/>
          </a:p>
        </p:txBody>
      </p:sp>
      <p:sp>
        <p:nvSpPr>
          <p:cNvPr id="812" name="Google Shape;812;p43"/>
          <p:cNvSpPr txBox="1">
            <a:spLocks noGrp="1"/>
          </p:cNvSpPr>
          <p:nvPr>
            <p:ph type="title"/>
          </p:nvPr>
        </p:nvSpPr>
        <p:spPr>
          <a:xfrm>
            <a:off x="3657600" y="508000"/>
            <a:ext cx="3706812" cy="1458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76200" lvl="0" indent="-6350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3600"/>
              <a:buFont typeface="Times New Roman"/>
              <a:buNone/>
            </a:pPr>
            <a:r>
              <a:rPr lang="en-US" sz="3600" b="1" i="0" u="none">
                <a:solidFill>
                  <a:srgbClr val="25252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System  Entities (Actors)</a:t>
            </a:r>
            <a:endParaRPr/>
          </a:p>
        </p:txBody>
      </p:sp>
      <p:sp>
        <p:nvSpPr>
          <p:cNvPr id="813" name="Google Shape;813;p43"/>
          <p:cNvSpPr txBox="1"/>
          <p:nvPr/>
        </p:nvSpPr>
        <p:spPr>
          <a:xfrm>
            <a:off x="10744200" y="63246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44"/>
          <p:cNvSpPr/>
          <p:nvPr/>
        </p:nvSpPr>
        <p:spPr>
          <a:xfrm>
            <a:off x="0" y="0"/>
            <a:ext cx="182562" cy="6858000"/>
          </a:xfrm>
          <a:custGeom>
            <a:avLst/>
            <a:gdLst/>
            <a:ahLst/>
            <a:cxnLst/>
            <a:rect l="l" t="t" r="r" b="b"/>
            <a:pathLst>
              <a:path w="182880" h="6858000" extrusionOk="0">
                <a:moveTo>
                  <a:pt x="0" y="6858000"/>
                </a:moveTo>
                <a:lnTo>
                  <a:pt x="182880" y="6858000"/>
                </a:lnTo>
                <a:lnTo>
                  <a:pt x="18288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766E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9" name="Google Shape;819;p44"/>
          <p:cNvSpPr/>
          <p:nvPr/>
        </p:nvSpPr>
        <p:spPr>
          <a:xfrm>
            <a:off x="0" y="714375"/>
            <a:ext cx="1592262" cy="508000"/>
          </a:xfrm>
          <a:custGeom>
            <a:avLst/>
            <a:gdLst/>
            <a:ahLst/>
            <a:cxnLst/>
            <a:rect l="l" t="t" r="r" b="b"/>
            <a:pathLst>
              <a:path w="1592580" h="508000" extrusionOk="0">
                <a:moveTo>
                  <a:pt x="0" y="0"/>
                </a:moveTo>
                <a:lnTo>
                  <a:pt x="0" y="503948"/>
                </a:lnTo>
                <a:lnTo>
                  <a:pt x="1245844" y="507491"/>
                </a:lnTo>
                <a:lnTo>
                  <a:pt x="1346200" y="507491"/>
                </a:lnTo>
                <a:lnTo>
                  <a:pt x="1350899" y="502665"/>
                </a:lnTo>
                <a:lnTo>
                  <a:pt x="1352423" y="501141"/>
                </a:lnTo>
                <a:lnTo>
                  <a:pt x="1354328" y="499617"/>
                </a:lnTo>
                <a:lnTo>
                  <a:pt x="1355852" y="497966"/>
                </a:lnTo>
                <a:lnTo>
                  <a:pt x="1584960" y="268858"/>
                </a:lnTo>
                <a:lnTo>
                  <a:pt x="1590246" y="261714"/>
                </a:lnTo>
                <a:lnTo>
                  <a:pt x="1592008" y="254571"/>
                </a:lnTo>
                <a:lnTo>
                  <a:pt x="1590246" y="247427"/>
                </a:lnTo>
                <a:lnTo>
                  <a:pt x="1584960" y="240283"/>
                </a:lnTo>
                <a:lnTo>
                  <a:pt x="1355852" y="11302"/>
                </a:lnTo>
                <a:lnTo>
                  <a:pt x="1350899" y="11302"/>
                </a:lnTo>
                <a:lnTo>
                  <a:pt x="1350899" y="6476"/>
                </a:lnTo>
                <a:lnTo>
                  <a:pt x="1346200" y="6476"/>
                </a:lnTo>
                <a:lnTo>
                  <a:pt x="1341374" y="1777"/>
                </a:lnTo>
                <a:lnTo>
                  <a:pt x="1245844" y="1777"/>
                </a:lnTo>
                <a:lnTo>
                  <a:pt x="0" y="0"/>
                </a:lnTo>
                <a:close/>
              </a:path>
            </a:pathLst>
          </a:custGeom>
          <a:solidFill>
            <a:srgbClr val="A42F0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0" name="Google Shape;820;p44"/>
          <p:cNvSpPr txBox="1"/>
          <p:nvPr/>
        </p:nvSpPr>
        <p:spPr>
          <a:xfrm>
            <a:off x="1592262" y="1120775"/>
            <a:ext cx="9010650" cy="52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3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Register: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270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Admin will register his account by entering the username, email address and password.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None/>
            </a:pP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270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Admin will login into his account by entering the username and password.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None/>
            </a:pP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Times New Roman"/>
              <a:buNone/>
            </a:pPr>
            <a:r>
              <a:rPr lang="en-US" sz="2000" b="1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Managing database: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270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Admin will verify and delete or add broker details.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270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will check the status of the properties and perform the required action.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270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will mange the feedbacks provided by the broker and add some of them to testimonials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section on homepage.</a:t>
            </a:r>
            <a:endParaRPr sz="20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0" lvl="0" indent="-1270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A32E0E"/>
              </a:buClr>
              <a:buSzPts val="2000"/>
              <a:buFont typeface="Arial Black"/>
              <a:buChar char="⮚"/>
            </a:pPr>
            <a:r>
              <a:rPr lang="en-US" sz="2000" b="0" i="0" u="none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can view payment details.</a:t>
            </a:r>
            <a:endParaRPr/>
          </a:p>
        </p:txBody>
      </p:sp>
      <p:sp>
        <p:nvSpPr>
          <p:cNvPr id="821" name="Google Shape;821;p44"/>
          <p:cNvSpPr txBox="1"/>
          <p:nvPr/>
        </p:nvSpPr>
        <p:spPr>
          <a:xfrm>
            <a:off x="1065212" y="788987"/>
            <a:ext cx="153987" cy="331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rgbClr val="FC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r>
            <a:endParaRPr/>
          </a:p>
        </p:txBody>
      </p:sp>
      <p:sp>
        <p:nvSpPr>
          <p:cNvPr id="822" name="Google Shape;822;p44"/>
          <p:cNvSpPr txBox="1">
            <a:spLocks noGrp="1"/>
          </p:cNvSpPr>
          <p:nvPr>
            <p:ph type="title"/>
          </p:nvPr>
        </p:nvSpPr>
        <p:spPr>
          <a:xfrm>
            <a:off x="5029200" y="169862"/>
            <a:ext cx="1981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3600"/>
              <a:buFont typeface="Times New Roman"/>
              <a:buNone/>
            </a:pPr>
            <a:r>
              <a:rPr lang="en-US" sz="3600" b="1" i="0" u="none">
                <a:solidFill>
                  <a:srgbClr val="25252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</a:t>
            </a:r>
            <a:endParaRPr/>
          </a:p>
        </p:txBody>
      </p:sp>
      <p:sp>
        <p:nvSpPr>
          <p:cNvPr id="823" name="Google Shape;823;p44"/>
          <p:cNvSpPr txBox="1"/>
          <p:nvPr/>
        </p:nvSpPr>
        <p:spPr>
          <a:xfrm>
            <a:off x="10668000" y="6324600"/>
            <a:ext cx="12636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sng">
                <a:solidFill>
                  <a:schemeClr val="hlink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/>
              </a:rPr>
              <a:t>TO INDEX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8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9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0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1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12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13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14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15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16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7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6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7_Wisp">
  <a:themeElements>
    <a:clrScheme name="default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FFFFFF"/>
      </a:accent3>
      <a:accent4>
        <a:srgbClr val="A53010"/>
      </a:accent4>
      <a:accent5>
        <a:srgbClr val="DE7E18"/>
      </a:accent5>
      <a:accent6>
        <a:srgbClr val="FFFFFF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1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3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4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5_Wisp">
  <a:themeElements>
    <a:clrScheme name="Wisp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2385</Words>
  <Application>Microsoft Office PowerPoint</Application>
  <PresentationFormat>Widescreen</PresentationFormat>
  <Paragraphs>848</Paragraphs>
  <Slides>45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18</vt:i4>
      </vt:variant>
      <vt:variant>
        <vt:lpstr>Slide Titles</vt:lpstr>
      </vt:variant>
      <vt:variant>
        <vt:i4>45</vt:i4>
      </vt:variant>
    </vt:vector>
  </HeadingPairs>
  <TitlesOfParts>
    <vt:vector size="70" baseType="lpstr">
      <vt:lpstr>Arial</vt:lpstr>
      <vt:lpstr>Arial Black</vt:lpstr>
      <vt:lpstr>Calibri</vt:lpstr>
      <vt:lpstr>Century Gothic</vt:lpstr>
      <vt:lpstr>Noto Sans Symbols</vt:lpstr>
      <vt:lpstr>Times New Roman</vt:lpstr>
      <vt:lpstr>Verdana</vt:lpstr>
      <vt:lpstr>2_Wisp</vt:lpstr>
      <vt:lpstr>7_Wisp</vt:lpstr>
      <vt:lpstr>6_Wisp</vt:lpstr>
      <vt:lpstr>7_Wisp</vt:lpstr>
      <vt:lpstr>Wisp</vt:lpstr>
      <vt:lpstr>1_Wisp</vt:lpstr>
      <vt:lpstr>3_Wisp</vt:lpstr>
      <vt:lpstr>4_Wisp</vt:lpstr>
      <vt:lpstr>5_Wisp</vt:lpstr>
      <vt:lpstr>8_Wisp</vt:lpstr>
      <vt:lpstr>9_Wisp</vt:lpstr>
      <vt:lpstr>10_Wisp</vt:lpstr>
      <vt:lpstr>11_Wisp</vt:lpstr>
      <vt:lpstr>12_Wisp</vt:lpstr>
      <vt:lpstr>13_Wisp</vt:lpstr>
      <vt:lpstr>14_Wisp</vt:lpstr>
      <vt:lpstr>15_Wisp</vt:lpstr>
      <vt:lpstr>16_Wisp</vt:lpstr>
      <vt:lpstr>BrokersBunch</vt:lpstr>
      <vt:lpstr>INDEX</vt:lpstr>
      <vt:lpstr>Company Profile</vt:lpstr>
      <vt:lpstr>About Company</vt:lpstr>
      <vt:lpstr>About Project</vt:lpstr>
      <vt:lpstr>Requirement  Gathering</vt:lpstr>
      <vt:lpstr>Existing System</vt:lpstr>
      <vt:lpstr>Proposed System  Entities (Actors)</vt:lpstr>
      <vt:lpstr>ADMIN</vt:lpstr>
      <vt:lpstr>BROKER</vt:lpstr>
      <vt:lpstr>PowerPoint Presentation</vt:lpstr>
      <vt:lpstr>CLIENT</vt:lpstr>
      <vt:lpstr>PowerPoint Presentation</vt:lpstr>
      <vt:lpstr>TOOLS AND TECHNOLOGY USED</vt:lpstr>
      <vt:lpstr>PowerPoint Presentation</vt:lpstr>
      <vt:lpstr>PowerPoint Presentation</vt:lpstr>
      <vt:lpstr>Level 1</vt:lpstr>
      <vt:lpstr>PowerPoint Presentation</vt:lpstr>
      <vt:lpstr>PowerPoint Presentation</vt:lpstr>
      <vt:lpstr>PowerPoint Presentation</vt:lpstr>
      <vt:lpstr>Level 2  3.0 Broker</vt:lpstr>
      <vt:lpstr>PowerPoint Presentation</vt:lpstr>
      <vt:lpstr>Level 2  4.0 Property</vt:lpstr>
      <vt:lpstr>PowerPoint Presentation</vt:lpstr>
      <vt:lpstr>Level 2  5.0 Appointment</vt:lpstr>
      <vt:lpstr>PowerPoint Presentation</vt:lpstr>
      <vt:lpstr>DATA DICTIONARY  1. USER_TBL 2. BROKER_TBL 3. PROPERTY_TBL 4. IMAGE_DETAILS_TBL 5. IMAGE_TBL 6. PROPERTY_TYPE_TBL 7.  FLAT_TBL 8. PLOT_TBL 9. STATE_TBL 10. CITY_TBL 11. AREA_TBL 12. APPOINTMENT_TBL 13. MESSAGE_TBL 14. PAYMENT_TBL 15. FEEDBACK_TBL  16. PROPERTY RELATION TABLE </vt:lpstr>
      <vt:lpstr>PowerPoint Presentation</vt:lpstr>
      <vt:lpstr>PowerPoint Presentation</vt:lpstr>
      <vt:lpstr>PowerPoint Presentation</vt:lpstr>
      <vt:lpstr>IMAGE_DETAILS_TBL : It stores the id of images in order to retrieve them according to  property.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BrokersBunch</dc:title>
  <cp:lastModifiedBy>Nishant jain</cp:lastModifiedBy>
  <cp:revision>17</cp:revision>
  <dcterms:modified xsi:type="dcterms:W3CDTF">2019-11-02T13:05:13Z</dcterms:modified>
</cp:coreProperties>
</file>